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35" r:id="rId2"/>
    <p:sldId id="332" r:id="rId3"/>
    <p:sldId id="340" r:id="rId4"/>
    <p:sldId id="341" r:id="rId5"/>
    <p:sldId id="344" r:id="rId6"/>
    <p:sldId id="333" r:id="rId7"/>
    <p:sldId id="288" r:id="rId8"/>
    <p:sldId id="334" r:id="rId9"/>
    <p:sldId id="338" r:id="rId10"/>
    <p:sldId id="348" r:id="rId11"/>
    <p:sldId id="260" r:id="rId12"/>
    <p:sldId id="257" r:id="rId13"/>
    <p:sldId id="345" r:id="rId14"/>
    <p:sldId id="306" r:id="rId15"/>
    <p:sldId id="358" r:id="rId16"/>
    <p:sldId id="349" r:id="rId17"/>
    <p:sldId id="258" r:id="rId18"/>
    <p:sldId id="350" r:id="rId19"/>
    <p:sldId id="270" r:id="rId20"/>
    <p:sldId id="351" r:id="rId21"/>
    <p:sldId id="271" r:id="rId22"/>
    <p:sldId id="272" r:id="rId23"/>
    <p:sldId id="352" r:id="rId24"/>
    <p:sldId id="273" r:id="rId25"/>
    <p:sldId id="353" r:id="rId26"/>
    <p:sldId id="274" r:id="rId27"/>
    <p:sldId id="354" r:id="rId28"/>
    <p:sldId id="275" r:id="rId29"/>
    <p:sldId id="276" r:id="rId30"/>
    <p:sldId id="355" r:id="rId31"/>
    <p:sldId id="277" r:id="rId32"/>
    <p:sldId id="356" r:id="rId33"/>
    <p:sldId id="279" r:id="rId34"/>
    <p:sldId id="360" r:id="rId35"/>
    <p:sldId id="280" r:id="rId36"/>
    <p:sldId id="346" r:id="rId37"/>
    <p:sldId id="347" r:id="rId38"/>
    <p:sldId id="357" r:id="rId39"/>
    <p:sldId id="359" r:id="rId40"/>
    <p:sldId id="331" r:id="rId41"/>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0" autoAdjust="0"/>
    <p:restoredTop sz="95138" autoAdjust="0"/>
  </p:normalViewPr>
  <p:slideViewPr>
    <p:cSldViewPr snapToGrid="0">
      <p:cViewPr>
        <p:scale>
          <a:sx n="70" d="100"/>
          <a:sy n="70" d="100"/>
        </p:scale>
        <p:origin x="1322" y="437"/>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83252751300822E-2"/>
          <c:y val="0.13818364501312336"/>
          <c:w val="0.84917449463553896"/>
          <c:h val="0.68466330380577423"/>
        </c:manualLayout>
      </c:layout>
      <c:barChart>
        <c:barDir val="col"/>
        <c:grouping val="clustered"/>
        <c:varyColors val="0"/>
        <c:ser>
          <c:idx val="0"/>
          <c:order val="0"/>
          <c:tx>
            <c:strRef>
              <c:f>'Anhydride Cure (EPC Di 700) (6)'!$K$47</c:f>
              <c:strCache>
                <c:ptCount val="1"/>
                <c:pt idx="0">
                  <c:v>10%Di10</c:v>
                </c:pt>
              </c:strCache>
            </c:strRef>
          </c:tx>
          <c:spPr>
            <a:solidFill>
              <a:srgbClr val="005BBF"/>
            </a:solidFill>
            <a:scene3d>
              <a:camera prst="orthographicFront"/>
              <a:lightRig rig="threePt" dir="t"/>
            </a:scene3d>
            <a:sp3d>
              <a:bevelT/>
            </a:sp3d>
          </c:spPr>
          <c:invertIfNegative val="0"/>
          <c:cat>
            <c:strRef>
              <c:f>'Anhydride Cure (EPC Di 700) (6)'!$J$48:$J$51</c:f>
              <c:strCache>
                <c:ptCount val="4"/>
                <c:pt idx="0">
                  <c:v>Tensile St. (kPa)*10</c:v>
                </c:pt>
                <c:pt idx="1">
                  <c:v>Elongation (%)</c:v>
                </c:pt>
                <c:pt idx="2">
                  <c:v>Shore A*0.1</c:v>
                </c:pt>
                <c:pt idx="3">
                  <c:v>G' (kPa)</c:v>
                </c:pt>
              </c:strCache>
            </c:strRef>
          </c:cat>
          <c:val>
            <c:numRef>
              <c:f>'Anhydride Cure (EPC Di 700) (6)'!$K$48:$K$51</c:f>
              <c:numCache>
                <c:formatCode>General</c:formatCode>
                <c:ptCount val="4"/>
                <c:pt idx="0">
                  <c:v>57.779999999999994</c:v>
                </c:pt>
                <c:pt idx="1">
                  <c:v>263.45999999999998</c:v>
                </c:pt>
                <c:pt idx="2" formatCode="0.0">
                  <c:v>20</c:v>
                </c:pt>
                <c:pt idx="3">
                  <c:v>54.395000000000003</c:v>
                </c:pt>
              </c:numCache>
            </c:numRef>
          </c:val>
          <c:extLst>
            <c:ext xmlns:c16="http://schemas.microsoft.com/office/drawing/2014/chart" uri="{C3380CC4-5D6E-409C-BE32-E72D297353CC}">
              <c16:uniqueId val="{00000000-2EDC-4DD0-B3E3-3DBB0024073B}"/>
            </c:ext>
          </c:extLst>
        </c:ser>
        <c:ser>
          <c:idx val="1"/>
          <c:order val="1"/>
          <c:tx>
            <c:strRef>
              <c:f>'Anhydride Cure (EPC Di 700) (6)'!$L$47</c:f>
              <c:strCache>
                <c:ptCount val="1"/>
                <c:pt idx="0">
                  <c:v>15%Di10</c:v>
                </c:pt>
              </c:strCache>
            </c:strRef>
          </c:tx>
          <c:spPr>
            <a:solidFill>
              <a:srgbClr val="FCD116"/>
            </a:solidFill>
            <a:scene3d>
              <a:camera prst="orthographicFront"/>
              <a:lightRig rig="threePt" dir="t"/>
            </a:scene3d>
            <a:sp3d>
              <a:bevelT/>
            </a:sp3d>
          </c:spPr>
          <c:invertIfNegative val="0"/>
          <c:cat>
            <c:strRef>
              <c:f>'Anhydride Cure (EPC Di 700) (6)'!$J$48:$J$51</c:f>
              <c:strCache>
                <c:ptCount val="4"/>
                <c:pt idx="0">
                  <c:v>Tensile St. (kPa)*10</c:v>
                </c:pt>
                <c:pt idx="1">
                  <c:v>Elongation (%)</c:v>
                </c:pt>
                <c:pt idx="2">
                  <c:v>Shore A*0.1</c:v>
                </c:pt>
                <c:pt idx="3">
                  <c:v>G' (kPa)</c:v>
                </c:pt>
              </c:strCache>
            </c:strRef>
          </c:cat>
          <c:val>
            <c:numRef>
              <c:f>'Anhydride Cure (EPC Di 700) (6)'!$L$48:$L$51</c:f>
              <c:numCache>
                <c:formatCode>General</c:formatCode>
                <c:ptCount val="4"/>
                <c:pt idx="0">
                  <c:v>48.171499999999995</c:v>
                </c:pt>
                <c:pt idx="1">
                  <c:v>306.25</c:v>
                </c:pt>
                <c:pt idx="2" formatCode="0.0">
                  <c:v>18</c:v>
                </c:pt>
                <c:pt idx="3">
                  <c:v>66.421999999999997</c:v>
                </c:pt>
              </c:numCache>
            </c:numRef>
          </c:val>
          <c:extLst>
            <c:ext xmlns:c16="http://schemas.microsoft.com/office/drawing/2014/chart" uri="{C3380CC4-5D6E-409C-BE32-E72D297353CC}">
              <c16:uniqueId val="{00000001-2EDC-4DD0-B3E3-3DBB0024073B}"/>
            </c:ext>
          </c:extLst>
        </c:ser>
        <c:ser>
          <c:idx val="2"/>
          <c:order val="2"/>
          <c:tx>
            <c:strRef>
              <c:f>'Anhydride Cure (EPC Di 700) (6)'!$M$47</c:f>
              <c:strCache>
                <c:ptCount val="1"/>
                <c:pt idx="0">
                  <c:v>20%Di10</c:v>
                </c:pt>
              </c:strCache>
            </c:strRef>
          </c:tx>
          <c:spPr>
            <a:solidFill>
              <a:srgbClr val="00B050"/>
            </a:solidFill>
            <a:scene3d>
              <a:camera prst="orthographicFront"/>
              <a:lightRig rig="threePt" dir="t"/>
            </a:scene3d>
            <a:sp3d>
              <a:bevelT/>
            </a:sp3d>
          </c:spPr>
          <c:invertIfNegative val="0"/>
          <c:cat>
            <c:strRef>
              <c:f>'Anhydride Cure (EPC Di 700) (6)'!$J$48:$J$51</c:f>
              <c:strCache>
                <c:ptCount val="4"/>
                <c:pt idx="0">
                  <c:v>Tensile St. (kPa)*10</c:v>
                </c:pt>
                <c:pt idx="1">
                  <c:v>Elongation (%)</c:v>
                </c:pt>
                <c:pt idx="2">
                  <c:v>Shore A*0.1</c:v>
                </c:pt>
                <c:pt idx="3">
                  <c:v>G' (kPa)</c:v>
                </c:pt>
              </c:strCache>
            </c:strRef>
          </c:cat>
          <c:val>
            <c:numRef>
              <c:f>'Anhydride Cure (EPC Di 700) (6)'!$M$48:$M$51</c:f>
              <c:numCache>
                <c:formatCode>General</c:formatCode>
                <c:ptCount val="4"/>
                <c:pt idx="0">
                  <c:v>79.366</c:v>
                </c:pt>
                <c:pt idx="1">
                  <c:v>304.36</c:v>
                </c:pt>
                <c:pt idx="2" formatCode="0.0">
                  <c:v>25</c:v>
                </c:pt>
                <c:pt idx="3">
                  <c:v>82.334000000000003</c:v>
                </c:pt>
              </c:numCache>
            </c:numRef>
          </c:val>
          <c:extLst>
            <c:ext xmlns:c16="http://schemas.microsoft.com/office/drawing/2014/chart" uri="{C3380CC4-5D6E-409C-BE32-E72D297353CC}">
              <c16:uniqueId val="{00000002-2EDC-4DD0-B3E3-3DBB0024073B}"/>
            </c:ext>
          </c:extLst>
        </c:ser>
        <c:ser>
          <c:idx val="3"/>
          <c:order val="3"/>
          <c:tx>
            <c:strRef>
              <c:f>'Anhydride Cure (EPC Di 700) (6)'!$N$47</c:f>
              <c:strCache>
                <c:ptCount val="1"/>
                <c:pt idx="0">
                  <c:v>25%Di10</c:v>
                </c:pt>
              </c:strCache>
            </c:strRef>
          </c:tx>
          <c:spPr>
            <a:solidFill>
              <a:srgbClr val="7030A0"/>
            </a:solidFill>
            <a:scene3d>
              <a:camera prst="orthographicFront"/>
              <a:lightRig rig="threePt" dir="t"/>
            </a:scene3d>
            <a:sp3d>
              <a:bevelT/>
            </a:sp3d>
          </c:spPr>
          <c:invertIfNegative val="0"/>
          <c:cat>
            <c:strRef>
              <c:f>'Anhydride Cure (EPC Di 700) (6)'!$J$48:$J$51</c:f>
              <c:strCache>
                <c:ptCount val="4"/>
                <c:pt idx="0">
                  <c:v>Tensile St. (kPa)*10</c:v>
                </c:pt>
                <c:pt idx="1">
                  <c:v>Elongation (%)</c:v>
                </c:pt>
                <c:pt idx="2">
                  <c:v>Shore A*0.1</c:v>
                </c:pt>
                <c:pt idx="3">
                  <c:v>G' (kPa)</c:v>
                </c:pt>
              </c:strCache>
            </c:strRef>
          </c:cat>
          <c:val>
            <c:numRef>
              <c:f>'Anhydride Cure (EPC Di 700) (6)'!$N$48:$N$51</c:f>
              <c:numCache>
                <c:formatCode>General</c:formatCode>
                <c:ptCount val="4"/>
                <c:pt idx="0">
                  <c:v>72.414500000000004</c:v>
                </c:pt>
                <c:pt idx="1">
                  <c:v>125.765</c:v>
                </c:pt>
                <c:pt idx="2" formatCode="0.0">
                  <c:v>34</c:v>
                </c:pt>
                <c:pt idx="3">
                  <c:v>91.399000000000001</c:v>
                </c:pt>
              </c:numCache>
            </c:numRef>
          </c:val>
          <c:extLst>
            <c:ext xmlns:c16="http://schemas.microsoft.com/office/drawing/2014/chart" uri="{C3380CC4-5D6E-409C-BE32-E72D297353CC}">
              <c16:uniqueId val="{00000003-2EDC-4DD0-B3E3-3DBB0024073B}"/>
            </c:ext>
          </c:extLst>
        </c:ser>
        <c:ser>
          <c:idx val="4"/>
          <c:order val="4"/>
          <c:tx>
            <c:strRef>
              <c:f>'Anhydride Cure (EPC Di 700) (6)'!$O$47</c:f>
              <c:strCache>
                <c:ptCount val="1"/>
                <c:pt idx="0">
                  <c:v>30%Di10</c:v>
                </c:pt>
              </c:strCache>
            </c:strRef>
          </c:tx>
          <c:spPr>
            <a:solidFill>
              <a:srgbClr val="C00000"/>
            </a:solidFill>
            <a:scene3d>
              <a:camera prst="orthographicFront"/>
              <a:lightRig rig="threePt" dir="t"/>
            </a:scene3d>
            <a:sp3d>
              <a:bevelT/>
            </a:sp3d>
          </c:spPr>
          <c:invertIfNegative val="0"/>
          <c:cat>
            <c:strRef>
              <c:f>'Anhydride Cure (EPC Di 700) (6)'!$J$48:$J$51</c:f>
              <c:strCache>
                <c:ptCount val="4"/>
                <c:pt idx="0">
                  <c:v>Tensile St. (kPa)*10</c:v>
                </c:pt>
                <c:pt idx="1">
                  <c:v>Elongation (%)</c:v>
                </c:pt>
                <c:pt idx="2">
                  <c:v>Shore A*0.1</c:v>
                </c:pt>
                <c:pt idx="3">
                  <c:v>G' (kPa)</c:v>
                </c:pt>
              </c:strCache>
            </c:strRef>
          </c:cat>
          <c:val>
            <c:numRef>
              <c:f>'Anhydride Cure (EPC Di 700) (6)'!$O$48:$O$51</c:f>
              <c:numCache>
                <c:formatCode>General</c:formatCode>
                <c:ptCount val="4"/>
                <c:pt idx="0">
                  <c:v>98.228666669999996</c:v>
                </c:pt>
                <c:pt idx="1">
                  <c:v>136.21666669999999</c:v>
                </c:pt>
                <c:pt idx="2" formatCode="0.0">
                  <c:v>39</c:v>
                </c:pt>
                <c:pt idx="3">
                  <c:v>107.81</c:v>
                </c:pt>
              </c:numCache>
            </c:numRef>
          </c:val>
          <c:extLst>
            <c:ext xmlns:c16="http://schemas.microsoft.com/office/drawing/2014/chart" uri="{C3380CC4-5D6E-409C-BE32-E72D297353CC}">
              <c16:uniqueId val="{00000004-2EDC-4DD0-B3E3-3DBB0024073B}"/>
            </c:ext>
          </c:extLst>
        </c:ser>
        <c:ser>
          <c:idx val="5"/>
          <c:order val="5"/>
          <c:tx>
            <c:strRef>
              <c:f>'Anhydride Cure (EPC Di 700) (6)'!$P$47</c:f>
              <c:strCache>
                <c:ptCount val="1"/>
                <c:pt idx="0">
                  <c:v>35%Di10</c:v>
                </c:pt>
              </c:strCache>
            </c:strRef>
          </c:tx>
          <c:spPr>
            <a:solidFill>
              <a:sysClr val="window" lastClr="FFFFFF">
                <a:lumMod val="65000"/>
              </a:sysClr>
            </a:solidFill>
            <a:scene3d>
              <a:camera prst="orthographicFront"/>
              <a:lightRig rig="threePt" dir="t"/>
            </a:scene3d>
            <a:sp3d>
              <a:bevelT/>
            </a:sp3d>
          </c:spPr>
          <c:invertIfNegative val="0"/>
          <c:cat>
            <c:strRef>
              <c:f>'Anhydride Cure (EPC Di 700) (6)'!$J$48:$J$51</c:f>
              <c:strCache>
                <c:ptCount val="4"/>
                <c:pt idx="0">
                  <c:v>Tensile St. (kPa)*10</c:v>
                </c:pt>
                <c:pt idx="1">
                  <c:v>Elongation (%)</c:v>
                </c:pt>
                <c:pt idx="2">
                  <c:v>Shore A*0.1</c:v>
                </c:pt>
                <c:pt idx="3">
                  <c:v>G' (kPa)</c:v>
                </c:pt>
              </c:strCache>
            </c:strRef>
          </c:cat>
          <c:val>
            <c:numRef>
              <c:f>'Anhydride Cure (EPC Di 700) (6)'!$P$48:$P$51</c:f>
              <c:numCache>
                <c:formatCode>General</c:formatCode>
                <c:ptCount val="4"/>
                <c:pt idx="0">
                  <c:v>129.73266670000001</c:v>
                </c:pt>
                <c:pt idx="1">
                  <c:v>124.18</c:v>
                </c:pt>
                <c:pt idx="2" formatCode="0.0">
                  <c:v>45</c:v>
                </c:pt>
                <c:pt idx="3">
                  <c:v>214.75</c:v>
                </c:pt>
              </c:numCache>
            </c:numRef>
          </c:val>
          <c:extLst>
            <c:ext xmlns:c16="http://schemas.microsoft.com/office/drawing/2014/chart" uri="{C3380CC4-5D6E-409C-BE32-E72D297353CC}">
              <c16:uniqueId val="{00000005-2EDC-4DD0-B3E3-3DBB0024073B}"/>
            </c:ext>
          </c:extLst>
        </c:ser>
        <c:dLbls>
          <c:showLegendKey val="0"/>
          <c:showVal val="0"/>
          <c:showCatName val="0"/>
          <c:showSerName val="0"/>
          <c:showPercent val="0"/>
          <c:showBubbleSize val="0"/>
        </c:dLbls>
        <c:gapWidth val="150"/>
        <c:axId val="394185360"/>
        <c:axId val="394189280"/>
      </c:barChart>
      <c:catAx>
        <c:axId val="394185360"/>
        <c:scaling>
          <c:orientation val="minMax"/>
        </c:scaling>
        <c:delete val="0"/>
        <c:axPos val="b"/>
        <c:numFmt formatCode="General" sourceLinked="0"/>
        <c:majorTickMark val="none"/>
        <c:minorTickMark val="none"/>
        <c:tickLblPos val="nextTo"/>
        <c:crossAx val="394189280"/>
        <c:crosses val="autoZero"/>
        <c:auto val="1"/>
        <c:lblAlgn val="ctr"/>
        <c:lblOffset val="100"/>
        <c:noMultiLvlLbl val="0"/>
      </c:catAx>
      <c:valAx>
        <c:axId val="394189280"/>
        <c:scaling>
          <c:orientation val="minMax"/>
        </c:scaling>
        <c:delete val="0"/>
        <c:axPos val="l"/>
        <c:majorGridlines/>
        <c:numFmt formatCode="General" sourceLinked="1"/>
        <c:majorTickMark val="none"/>
        <c:minorTickMark val="none"/>
        <c:tickLblPos val="nextTo"/>
        <c:crossAx val="394185360"/>
        <c:crosses val="autoZero"/>
        <c:crossBetween val="between"/>
      </c:valAx>
    </c:plotArea>
    <c:legend>
      <c:legendPos val="r"/>
      <c:layout>
        <c:manualLayout>
          <c:xMode val="edge"/>
          <c:yMode val="edge"/>
          <c:x val="0.52382499884882816"/>
          <c:y val="9.188176673228346E-2"/>
          <c:w val="0.42646739881199053"/>
          <c:h val="0.26829355314960629"/>
        </c:manualLayout>
      </c:layout>
      <c:overlay val="0"/>
      <c:spPr>
        <a:solidFill>
          <a:srgbClr val="FFFFFF"/>
        </a:solidFill>
      </c:spPr>
    </c:legend>
    <c:plotVisOnly val="1"/>
    <c:dispBlanksAs val="gap"/>
    <c:showDLblsOverMax val="0"/>
  </c:chart>
  <c:spPr>
    <a:noFill/>
    <a:effectLst>
      <a:outerShdw blurRad="50800" dist="38100" dir="2700000" algn="tl" rotWithShape="0">
        <a:prstClr val="black">
          <a:alpha val="40000"/>
        </a:prstClr>
      </a:outerShdw>
    </a:effectLst>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'Plots for epoxy A '!$B$64</c:f>
              <c:strCache>
                <c:ptCount val="1"/>
                <c:pt idx="0">
                  <c:v>0% Silicone</c:v>
                </c:pt>
              </c:strCache>
            </c:strRef>
          </c:tx>
          <c:spPr>
            <a:solidFill>
              <a:srgbClr val="005BBF"/>
            </a:solidFill>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7D0F-44F1-893F-447242B51912}"/>
              </c:ext>
            </c:extLst>
          </c:dPt>
          <c:cat>
            <c:strRef>
              <c:f>'Plots for epoxy A '!$C$63:$F$63</c:f>
              <c:strCache>
                <c:ptCount val="4"/>
                <c:pt idx="0">
                  <c:v>Tensile x 100 (kPa)</c:v>
                </c:pt>
                <c:pt idx="1">
                  <c:v>Elongation (%)</c:v>
                </c:pt>
                <c:pt idx="2">
                  <c:v>Total Energy x 10 (mJ)</c:v>
                </c:pt>
                <c:pt idx="3">
                  <c:v>Shore D</c:v>
                </c:pt>
              </c:strCache>
            </c:strRef>
          </c:cat>
          <c:val>
            <c:numRef>
              <c:f>'Plots for epoxy A '!$C$64:$F$64</c:f>
              <c:numCache>
                <c:formatCode>0</c:formatCode>
                <c:ptCount val="4"/>
                <c:pt idx="0" formatCode="General">
                  <c:v>431.4</c:v>
                </c:pt>
                <c:pt idx="1">
                  <c:v>1.53</c:v>
                </c:pt>
                <c:pt idx="2" formatCode="General">
                  <c:v>19.8</c:v>
                </c:pt>
                <c:pt idx="3" formatCode="_(* #,##0_);_(* \(#,##0\);_(* &quot;-&quot;??_);_(@_)">
                  <c:v>88</c:v>
                </c:pt>
              </c:numCache>
            </c:numRef>
          </c:val>
          <c:extLst>
            <c:ext xmlns:c16="http://schemas.microsoft.com/office/drawing/2014/chart" uri="{C3380CC4-5D6E-409C-BE32-E72D297353CC}">
              <c16:uniqueId val="{00000001-7D0F-44F1-893F-447242B51912}"/>
            </c:ext>
          </c:extLst>
        </c:ser>
        <c:ser>
          <c:idx val="1"/>
          <c:order val="1"/>
          <c:tx>
            <c:strRef>
              <c:f>'Plots for epoxy A '!$B$65</c:f>
              <c:strCache>
                <c:ptCount val="1"/>
                <c:pt idx="0">
                  <c:v>25%</c:v>
                </c:pt>
              </c:strCache>
            </c:strRef>
          </c:tx>
          <c:spPr>
            <a:solidFill>
              <a:srgbClr val="FCD116"/>
            </a:solidFill>
            <a:scene3d>
              <a:camera prst="orthographicFront"/>
              <a:lightRig rig="threePt" dir="t"/>
            </a:scene3d>
            <a:sp3d>
              <a:bevelT/>
            </a:sp3d>
          </c:spPr>
          <c:invertIfNegative val="0"/>
          <c:cat>
            <c:strRef>
              <c:f>'Plots for epoxy A '!$C$63:$F$63</c:f>
              <c:strCache>
                <c:ptCount val="4"/>
                <c:pt idx="0">
                  <c:v>Tensile x 100 (kPa)</c:v>
                </c:pt>
                <c:pt idx="1">
                  <c:v>Elongation (%)</c:v>
                </c:pt>
                <c:pt idx="2">
                  <c:v>Total Energy x 10 (mJ)</c:v>
                </c:pt>
                <c:pt idx="3">
                  <c:v>Shore D</c:v>
                </c:pt>
              </c:strCache>
            </c:strRef>
          </c:cat>
          <c:val>
            <c:numRef>
              <c:f>'Plots for epoxy A '!$C$65:$F$65</c:f>
              <c:numCache>
                <c:formatCode>0</c:formatCode>
                <c:ptCount val="4"/>
                <c:pt idx="0" formatCode="General">
                  <c:v>199.1</c:v>
                </c:pt>
                <c:pt idx="1">
                  <c:v>60.25</c:v>
                </c:pt>
                <c:pt idx="2" formatCode="General">
                  <c:v>376.1</c:v>
                </c:pt>
                <c:pt idx="3" formatCode="_(* #,##0_);_(* \(#,##0\);_(* &quot;-&quot;??_);_(@_)">
                  <c:v>73</c:v>
                </c:pt>
              </c:numCache>
            </c:numRef>
          </c:val>
          <c:extLst>
            <c:ext xmlns:c16="http://schemas.microsoft.com/office/drawing/2014/chart" uri="{C3380CC4-5D6E-409C-BE32-E72D297353CC}">
              <c16:uniqueId val="{00000002-7D0F-44F1-893F-447242B51912}"/>
            </c:ext>
          </c:extLst>
        </c:ser>
        <c:ser>
          <c:idx val="2"/>
          <c:order val="2"/>
          <c:tx>
            <c:strRef>
              <c:f>'Plots for epoxy A '!$B$66</c:f>
              <c:strCache>
                <c:ptCount val="1"/>
                <c:pt idx="0">
                  <c:v>30%</c:v>
                </c:pt>
              </c:strCache>
            </c:strRef>
          </c:tx>
          <c:spPr>
            <a:solidFill>
              <a:srgbClr val="00B050"/>
            </a:solidFill>
            <a:scene3d>
              <a:camera prst="orthographicFront"/>
              <a:lightRig rig="threePt" dir="t"/>
            </a:scene3d>
            <a:sp3d>
              <a:bevelT/>
            </a:sp3d>
          </c:spPr>
          <c:invertIfNegative val="0"/>
          <c:cat>
            <c:strRef>
              <c:f>'Plots for epoxy A '!$C$63:$F$63</c:f>
              <c:strCache>
                <c:ptCount val="4"/>
                <c:pt idx="0">
                  <c:v>Tensile x 100 (kPa)</c:v>
                </c:pt>
                <c:pt idx="1">
                  <c:v>Elongation (%)</c:v>
                </c:pt>
                <c:pt idx="2">
                  <c:v>Total Energy x 10 (mJ)</c:v>
                </c:pt>
                <c:pt idx="3">
                  <c:v>Shore D</c:v>
                </c:pt>
              </c:strCache>
            </c:strRef>
          </c:cat>
          <c:val>
            <c:numRef>
              <c:f>'Plots for epoxy A '!$C$66:$F$66</c:f>
              <c:numCache>
                <c:formatCode>0</c:formatCode>
                <c:ptCount val="4"/>
                <c:pt idx="0" formatCode="General">
                  <c:v>165</c:v>
                </c:pt>
                <c:pt idx="1">
                  <c:v>86.22999999999999</c:v>
                </c:pt>
                <c:pt idx="2" formatCode="General">
                  <c:v>370.6</c:v>
                </c:pt>
                <c:pt idx="3" formatCode="_(* #,##0_);_(* \(#,##0\);_(* &quot;-&quot;??_);_(@_)">
                  <c:v>59</c:v>
                </c:pt>
              </c:numCache>
            </c:numRef>
          </c:val>
          <c:extLst>
            <c:ext xmlns:c16="http://schemas.microsoft.com/office/drawing/2014/chart" uri="{C3380CC4-5D6E-409C-BE32-E72D297353CC}">
              <c16:uniqueId val="{00000003-7D0F-44F1-893F-447242B51912}"/>
            </c:ext>
          </c:extLst>
        </c:ser>
        <c:ser>
          <c:idx val="3"/>
          <c:order val="3"/>
          <c:tx>
            <c:strRef>
              <c:f>'Plots for epoxy A '!$B$67</c:f>
              <c:strCache>
                <c:ptCount val="1"/>
                <c:pt idx="0">
                  <c:v>35%</c:v>
                </c:pt>
              </c:strCache>
            </c:strRef>
          </c:tx>
          <c:spPr>
            <a:solidFill>
              <a:srgbClr val="7030A0"/>
            </a:solidFill>
            <a:scene3d>
              <a:camera prst="orthographicFront"/>
              <a:lightRig rig="threePt" dir="t"/>
            </a:scene3d>
            <a:sp3d>
              <a:bevelT/>
            </a:sp3d>
          </c:spPr>
          <c:invertIfNegative val="0"/>
          <c:cat>
            <c:strRef>
              <c:f>'Plots for epoxy A '!$C$63:$F$63</c:f>
              <c:strCache>
                <c:ptCount val="4"/>
                <c:pt idx="0">
                  <c:v>Tensile x 100 (kPa)</c:v>
                </c:pt>
                <c:pt idx="1">
                  <c:v>Elongation (%)</c:v>
                </c:pt>
                <c:pt idx="2">
                  <c:v>Total Energy x 10 (mJ)</c:v>
                </c:pt>
                <c:pt idx="3">
                  <c:v>Shore D</c:v>
                </c:pt>
              </c:strCache>
            </c:strRef>
          </c:cat>
          <c:val>
            <c:numRef>
              <c:f>'Plots for epoxy A '!$C$67:$F$67</c:f>
              <c:numCache>
                <c:formatCode>0</c:formatCode>
                <c:ptCount val="4"/>
                <c:pt idx="0" formatCode="General">
                  <c:v>119.5</c:v>
                </c:pt>
                <c:pt idx="1">
                  <c:v>111.46000000000001</c:v>
                </c:pt>
                <c:pt idx="2" formatCode="General">
                  <c:v>268.10000000000002</c:v>
                </c:pt>
                <c:pt idx="3" formatCode="_(* #,##0_);_(* \(#,##0\);_(* &quot;-&quot;??_);_(@_)">
                  <c:v>48</c:v>
                </c:pt>
              </c:numCache>
            </c:numRef>
          </c:val>
          <c:extLst>
            <c:ext xmlns:c16="http://schemas.microsoft.com/office/drawing/2014/chart" uri="{C3380CC4-5D6E-409C-BE32-E72D297353CC}">
              <c16:uniqueId val="{00000004-7D0F-44F1-893F-447242B51912}"/>
            </c:ext>
          </c:extLst>
        </c:ser>
        <c:ser>
          <c:idx val="4"/>
          <c:order val="4"/>
          <c:tx>
            <c:strRef>
              <c:f>'Plots for epoxy A '!$B$68</c:f>
              <c:strCache>
                <c:ptCount val="1"/>
                <c:pt idx="0">
                  <c:v>40%</c:v>
                </c:pt>
              </c:strCache>
            </c:strRef>
          </c:tx>
          <c:spPr>
            <a:solidFill>
              <a:srgbClr val="C00000"/>
            </a:solidFill>
            <a:scene3d>
              <a:camera prst="orthographicFront"/>
              <a:lightRig rig="threePt" dir="t"/>
            </a:scene3d>
            <a:sp3d>
              <a:bevelT/>
            </a:sp3d>
          </c:spPr>
          <c:invertIfNegative val="0"/>
          <c:cat>
            <c:strRef>
              <c:f>'Plots for epoxy A '!$C$63:$F$63</c:f>
              <c:strCache>
                <c:ptCount val="4"/>
                <c:pt idx="0">
                  <c:v>Tensile x 100 (kPa)</c:v>
                </c:pt>
                <c:pt idx="1">
                  <c:v>Elongation (%)</c:v>
                </c:pt>
                <c:pt idx="2">
                  <c:v>Total Energy x 10 (mJ)</c:v>
                </c:pt>
                <c:pt idx="3">
                  <c:v>Shore D</c:v>
                </c:pt>
              </c:strCache>
            </c:strRef>
          </c:cat>
          <c:val>
            <c:numRef>
              <c:f>'Plots for epoxy A '!$C$68:$F$68</c:f>
              <c:numCache>
                <c:formatCode>0</c:formatCode>
                <c:ptCount val="4"/>
                <c:pt idx="0" formatCode="General">
                  <c:v>6.5</c:v>
                </c:pt>
                <c:pt idx="1">
                  <c:v>119.37</c:v>
                </c:pt>
                <c:pt idx="2" formatCode="General">
                  <c:v>117.1</c:v>
                </c:pt>
                <c:pt idx="3" formatCode="_(* #,##0_);_(* \(#,##0\);_(* &quot;-&quot;??_);_(@_)">
                  <c:v>40</c:v>
                </c:pt>
              </c:numCache>
            </c:numRef>
          </c:val>
          <c:extLst>
            <c:ext xmlns:c16="http://schemas.microsoft.com/office/drawing/2014/chart" uri="{C3380CC4-5D6E-409C-BE32-E72D297353CC}">
              <c16:uniqueId val="{00000005-7D0F-44F1-893F-447242B51912}"/>
            </c:ext>
          </c:extLst>
        </c:ser>
        <c:ser>
          <c:idx val="5"/>
          <c:order val="5"/>
          <c:tx>
            <c:strRef>
              <c:f>'Plots for epoxy A '!$B$69</c:f>
              <c:strCache>
                <c:ptCount val="1"/>
                <c:pt idx="0">
                  <c:v>45%</c:v>
                </c:pt>
              </c:strCache>
            </c:strRef>
          </c:tx>
          <c:spPr>
            <a:solidFill>
              <a:sysClr val="window" lastClr="FFFFFF">
                <a:lumMod val="65000"/>
              </a:sysClr>
            </a:solidFill>
            <a:scene3d>
              <a:camera prst="orthographicFront"/>
              <a:lightRig rig="threePt" dir="t"/>
            </a:scene3d>
            <a:sp3d>
              <a:bevelT/>
            </a:sp3d>
          </c:spPr>
          <c:invertIfNegative val="0"/>
          <c:cat>
            <c:strRef>
              <c:f>'Plots for epoxy A '!$C$63:$F$63</c:f>
              <c:strCache>
                <c:ptCount val="4"/>
                <c:pt idx="0">
                  <c:v>Tensile x 100 (kPa)</c:v>
                </c:pt>
                <c:pt idx="1">
                  <c:v>Elongation (%)</c:v>
                </c:pt>
                <c:pt idx="2">
                  <c:v>Total Energy x 10 (mJ)</c:v>
                </c:pt>
                <c:pt idx="3">
                  <c:v>Shore D</c:v>
                </c:pt>
              </c:strCache>
            </c:strRef>
          </c:cat>
          <c:val>
            <c:numRef>
              <c:f>'Plots for epoxy A '!$C$69:$F$69</c:f>
              <c:numCache>
                <c:formatCode>0</c:formatCode>
                <c:ptCount val="4"/>
                <c:pt idx="0" formatCode="General">
                  <c:v>3.3</c:v>
                </c:pt>
                <c:pt idx="1">
                  <c:v>120.31</c:v>
                </c:pt>
                <c:pt idx="2" formatCode="General">
                  <c:v>52.3</c:v>
                </c:pt>
                <c:pt idx="3" formatCode="_(* #,##0_);_(* \(#,##0\);_(* &quot;-&quot;??_);_(@_)">
                  <c:v>20</c:v>
                </c:pt>
              </c:numCache>
            </c:numRef>
          </c:val>
          <c:extLst>
            <c:ext xmlns:c16="http://schemas.microsoft.com/office/drawing/2014/chart" uri="{C3380CC4-5D6E-409C-BE32-E72D297353CC}">
              <c16:uniqueId val="{00000006-7D0F-44F1-893F-447242B51912}"/>
            </c:ext>
          </c:extLst>
        </c:ser>
        <c:ser>
          <c:idx val="6"/>
          <c:order val="6"/>
          <c:tx>
            <c:strRef>
              <c:f>'Plots for epoxy A '!$B$70</c:f>
              <c:strCache>
                <c:ptCount val="1"/>
                <c:pt idx="0">
                  <c:v>50%</c:v>
                </c:pt>
              </c:strCache>
            </c:strRef>
          </c:tx>
          <c:spPr>
            <a:solidFill>
              <a:sysClr val="windowText" lastClr="000000"/>
            </a:solidFill>
            <a:ln>
              <a:noFill/>
            </a:ln>
            <a:scene3d>
              <a:camera prst="orthographicFront"/>
              <a:lightRig rig="threePt" dir="t"/>
            </a:scene3d>
            <a:sp3d>
              <a:bevelT/>
            </a:sp3d>
          </c:spPr>
          <c:invertIfNegative val="0"/>
          <c:cat>
            <c:strRef>
              <c:f>'Plots for epoxy A '!$C$63:$F$63</c:f>
              <c:strCache>
                <c:ptCount val="4"/>
                <c:pt idx="0">
                  <c:v>Tensile x 100 (kPa)</c:v>
                </c:pt>
                <c:pt idx="1">
                  <c:v>Elongation (%)</c:v>
                </c:pt>
                <c:pt idx="2">
                  <c:v>Total Energy x 10 (mJ)</c:v>
                </c:pt>
                <c:pt idx="3">
                  <c:v>Shore D</c:v>
                </c:pt>
              </c:strCache>
            </c:strRef>
          </c:cat>
          <c:val>
            <c:numRef>
              <c:f>'Plots for epoxy A '!$C$70:$F$70</c:f>
              <c:numCache>
                <c:formatCode>0</c:formatCode>
                <c:ptCount val="4"/>
                <c:pt idx="0" formatCode="General">
                  <c:v>2</c:v>
                </c:pt>
                <c:pt idx="1">
                  <c:v>113.92999999999999</c:v>
                </c:pt>
                <c:pt idx="2" formatCode="General">
                  <c:v>30.5</c:v>
                </c:pt>
                <c:pt idx="3" formatCode="_(* #,##0_);_(* \(#,##0\);_(* &quot;-&quot;??_);_(@_)">
                  <c:v>11</c:v>
                </c:pt>
              </c:numCache>
            </c:numRef>
          </c:val>
          <c:extLst>
            <c:ext xmlns:c16="http://schemas.microsoft.com/office/drawing/2014/chart" uri="{C3380CC4-5D6E-409C-BE32-E72D297353CC}">
              <c16:uniqueId val="{00000007-7D0F-44F1-893F-447242B51912}"/>
            </c:ext>
          </c:extLst>
        </c:ser>
        <c:dLbls>
          <c:showLegendKey val="0"/>
          <c:showVal val="0"/>
          <c:showCatName val="0"/>
          <c:showSerName val="0"/>
          <c:showPercent val="0"/>
          <c:showBubbleSize val="0"/>
        </c:dLbls>
        <c:gapWidth val="150"/>
        <c:axId val="394188888"/>
        <c:axId val="394190064"/>
      </c:barChart>
      <c:catAx>
        <c:axId val="394188888"/>
        <c:scaling>
          <c:orientation val="minMax"/>
        </c:scaling>
        <c:delete val="0"/>
        <c:axPos val="b"/>
        <c:numFmt formatCode="General" sourceLinked="0"/>
        <c:majorTickMark val="out"/>
        <c:minorTickMark val="none"/>
        <c:tickLblPos val="nextTo"/>
        <c:crossAx val="394190064"/>
        <c:crosses val="autoZero"/>
        <c:auto val="1"/>
        <c:lblAlgn val="ctr"/>
        <c:lblOffset val="100"/>
        <c:noMultiLvlLbl val="0"/>
      </c:catAx>
      <c:valAx>
        <c:axId val="394190064"/>
        <c:scaling>
          <c:orientation val="minMax"/>
          <c:max val="450"/>
        </c:scaling>
        <c:delete val="0"/>
        <c:axPos val="l"/>
        <c:majorGridlines/>
        <c:numFmt formatCode="General" sourceLinked="1"/>
        <c:majorTickMark val="out"/>
        <c:minorTickMark val="none"/>
        <c:tickLblPos val="nextTo"/>
        <c:crossAx val="394188888"/>
        <c:crosses val="autoZero"/>
        <c:crossBetween val="between"/>
      </c:valAx>
      <c:spPr>
        <a:noFill/>
      </c:spPr>
    </c:plotArea>
    <c:legend>
      <c:legendPos val="r"/>
      <c:layout>
        <c:manualLayout>
          <c:xMode val="edge"/>
          <c:yMode val="edge"/>
          <c:x val="0.81293294935355298"/>
          <c:y val="3.5693472367715265E-2"/>
          <c:w val="0.17094682609118306"/>
          <c:h val="0.46961074735703623"/>
        </c:manualLayout>
      </c:layout>
      <c:overlay val="1"/>
      <c:spPr>
        <a:solidFill>
          <a:schemeClr val="bg1"/>
        </a:solidFill>
        <a:effectLst>
          <a:outerShdw blurRad="50800" dist="38100" dir="8100000" algn="tr" rotWithShape="0">
            <a:sysClr val="window" lastClr="FFFFFF">
              <a:lumMod val="50000"/>
              <a:alpha val="40000"/>
            </a:sysClr>
          </a:outerShdw>
        </a:effectLst>
      </c:spPr>
    </c:legend>
    <c:plotVisOnly val="1"/>
    <c:dispBlanksAs val="gap"/>
    <c:showDLblsOverMax val="0"/>
  </c:chart>
  <c:spPr>
    <a:noFill/>
    <a:ln>
      <a:noFill/>
    </a:ln>
    <a:effectLst>
      <a:outerShdw blurRad="50800" dist="38100" dir="2700000" algn="tl" rotWithShape="0">
        <a:srgbClr val="000000">
          <a:alpha val="40000"/>
        </a:srgbClr>
      </a:outerShdw>
    </a:effectLst>
  </c:spPr>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'Data from Silmer G present'!$B$34</c:f>
              <c:strCache>
                <c:ptCount val="1"/>
                <c:pt idx="0">
                  <c:v>0% Silicone</c:v>
                </c:pt>
              </c:strCache>
            </c:strRef>
          </c:tx>
          <c:spPr>
            <a:solidFill>
              <a:srgbClr val="005BBF"/>
            </a:solidFill>
            <a:scene3d>
              <a:camera prst="orthographicFront"/>
              <a:lightRig rig="threePt" dir="t"/>
            </a:scene3d>
            <a:sp3d>
              <a:bevelT/>
            </a:sp3d>
          </c:spPr>
          <c:invertIfNegative val="0"/>
          <c:cat>
            <c:strRef>
              <c:f>'Data from Silmer G present'!$C$33:$F$33</c:f>
              <c:strCache>
                <c:ptCount val="4"/>
                <c:pt idx="0">
                  <c:v>Tensile x 100 (kPa)</c:v>
                </c:pt>
                <c:pt idx="1">
                  <c:v>Elongation x 0.1 (%)</c:v>
                </c:pt>
                <c:pt idx="2">
                  <c:v>Total Energy (mJ/mm)</c:v>
                </c:pt>
                <c:pt idx="3">
                  <c:v>Shore D Hardness</c:v>
                </c:pt>
              </c:strCache>
            </c:strRef>
          </c:cat>
          <c:val>
            <c:numRef>
              <c:f>'Data from Silmer G present'!$C$34:$F$34</c:f>
              <c:numCache>
                <c:formatCode>General</c:formatCode>
                <c:ptCount val="4"/>
                <c:pt idx="0">
                  <c:v>69.554699999999997</c:v>
                </c:pt>
                <c:pt idx="1">
                  <c:v>4.5</c:v>
                </c:pt>
                <c:pt idx="2" formatCode="0.0">
                  <c:v>8.3370165745856344</c:v>
                </c:pt>
                <c:pt idx="3">
                  <c:v>84</c:v>
                </c:pt>
              </c:numCache>
            </c:numRef>
          </c:val>
          <c:extLst>
            <c:ext xmlns:c16="http://schemas.microsoft.com/office/drawing/2014/chart" uri="{C3380CC4-5D6E-409C-BE32-E72D297353CC}">
              <c16:uniqueId val="{00000000-6697-4107-8EB8-9AC1A56AECB4}"/>
            </c:ext>
          </c:extLst>
        </c:ser>
        <c:ser>
          <c:idx val="1"/>
          <c:order val="1"/>
          <c:tx>
            <c:strRef>
              <c:f>'Data from Silmer G present'!$B$35</c:f>
              <c:strCache>
                <c:ptCount val="1"/>
                <c:pt idx="0">
                  <c:v>10%</c:v>
                </c:pt>
              </c:strCache>
            </c:strRef>
          </c:tx>
          <c:spPr>
            <a:solidFill>
              <a:srgbClr val="FCD116"/>
            </a:solidFill>
            <a:scene3d>
              <a:camera prst="orthographicFront"/>
              <a:lightRig rig="threePt" dir="t"/>
            </a:scene3d>
            <a:sp3d>
              <a:bevelT/>
            </a:sp3d>
          </c:spPr>
          <c:invertIfNegative val="0"/>
          <c:cat>
            <c:strRef>
              <c:f>'Data from Silmer G present'!$C$33:$F$33</c:f>
              <c:strCache>
                <c:ptCount val="4"/>
                <c:pt idx="0">
                  <c:v>Tensile x 100 (kPa)</c:v>
                </c:pt>
                <c:pt idx="1">
                  <c:v>Elongation x 0.1 (%)</c:v>
                </c:pt>
                <c:pt idx="2">
                  <c:v>Total Energy (mJ/mm)</c:v>
                </c:pt>
                <c:pt idx="3">
                  <c:v>Shore D Hardness</c:v>
                </c:pt>
              </c:strCache>
            </c:strRef>
          </c:cat>
          <c:val>
            <c:numRef>
              <c:f>'Data from Silmer G present'!$C$35:$F$35</c:f>
              <c:numCache>
                <c:formatCode>General</c:formatCode>
                <c:ptCount val="4"/>
                <c:pt idx="0">
                  <c:v>123.4011</c:v>
                </c:pt>
                <c:pt idx="1">
                  <c:v>7.7</c:v>
                </c:pt>
                <c:pt idx="2" formatCode="0.0">
                  <c:v>23.558823529411761</c:v>
                </c:pt>
                <c:pt idx="3">
                  <c:v>80</c:v>
                </c:pt>
              </c:numCache>
            </c:numRef>
          </c:val>
          <c:extLst>
            <c:ext xmlns:c16="http://schemas.microsoft.com/office/drawing/2014/chart" uri="{C3380CC4-5D6E-409C-BE32-E72D297353CC}">
              <c16:uniqueId val="{00000001-6697-4107-8EB8-9AC1A56AECB4}"/>
            </c:ext>
          </c:extLst>
        </c:ser>
        <c:ser>
          <c:idx val="2"/>
          <c:order val="2"/>
          <c:tx>
            <c:strRef>
              <c:f>'Data from Silmer G present'!$B$36</c:f>
              <c:strCache>
                <c:ptCount val="1"/>
                <c:pt idx="0">
                  <c:v>20%</c:v>
                </c:pt>
              </c:strCache>
            </c:strRef>
          </c:tx>
          <c:spPr>
            <a:solidFill>
              <a:srgbClr val="00B050"/>
            </a:solidFill>
            <a:scene3d>
              <a:camera prst="orthographicFront"/>
              <a:lightRig rig="threePt" dir="t"/>
            </a:scene3d>
            <a:sp3d>
              <a:bevelT/>
            </a:sp3d>
          </c:spPr>
          <c:invertIfNegative val="0"/>
          <c:cat>
            <c:strRef>
              <c:f>'Data from Silmer G present'!$C$33:$F$33</c:f>
              <c:strCache>
                <c:ptCount val="4"/>
                <c:pt idx="0">
                  <c:v>Tensile x 100 (kPa)</c:v>
                </c:pt>
                <c:pt idx="1">
                  <c:v>Elongation x 0.1 (%)</c:v>
                </c:pt>
                <c:pt idx="2">
                  <c:v>Total Energy (mJ/mm)</c:v>
                </c:pt>
                <c:pt idx="3">
                  <c:v>Shore D Hardness</c:v>
                </c:pt>
              </c:strCache>
            </c:strRef>
          </c:cat>
          <c:val>
            <c:numRef>
              <c:f>'Data from Silmer G present'!$C$36:$F$36</c:f>
              <c:numCache>
                <c:formatCode>General</c:formatCode>
                <c:ptCount val="4"/>
                <c:pt idx="0">
                  <c:v>442.97910000000002</c:v>
                </c:pt>
                <c:pt idx="1">
                  <c:v>17.8</c:v>
                </c:pt>
                <c:pt idx="2" formatCode="0.0">
                  <c:v>120.34567901234567</c:v>
                </c:pt>
                <c:pt idx="3">
                  <c:v>78</c:v>
                </c:pt>
              </c:numCache>
            </c:numRef>
          </c:val>
          <c:extLst>
            <c:ext xmlns:c16="http://schemas.microsoft.com/office/drawing/2014/chart" uri="{C3380CC4-5D6E-409C-BE32-E72D297353CC}">
              <c16:uniqueId val="{00000002-6697-4107-8EB8-9AC1A56AECB4}"/>
            </c:ext>
          </c:extLst>
        </c:ser>
        <c:ser>
          <c:idx val="3"/>
          <c:order val="3"/>
          <c:tx>
            <c:strRef>
              <c:f>'Data from Silmer G present'!$B$37</c:f>
              <c:strCache>
                <c:ptCount val="1"/>
                <c:pt idx="0">
                  <c:v>30%</c:v>
                </c:pt>
              </c:strCache>
            </c:strRef>
          </c:tx>
          <c:spPr>
            <a:solidFill>
              <a:srgbClr val="7030A0"/>
            </a:solidFill>
            <a:scene3d>
              <a:camera prst="orthographicFront"/>
              <a:lightRig rig="threePt" dir="t"/>
            </a:scene3d>
            <a:sp3d>
              <a:bevelT/>
            </a:sp3d>
          </c:spPr>
          <c:invertIfNegative val="0"/>
          <c:cat>
            <c:strRef>
              <c:f>'Data from Silmer G present'!$C$33:$F$33</c:f>
              <c:strCache>
                <c:ptCount val="4"/>
                <c:pt idx="0">
                  <c:v>Tensile x 100 (kPa)</c:v>
                </c:pt>
                <c:pt idx="1">
                  <c:v>Elongation x 0.1 (%)</c:v>
                </c:pt>
                <c:pt idx="2">
                  <c:v>Total Energy (mJ/mm)</c:v>
                </c:pt>
                <c:pt idx="3">
                  <c:v>Shore D Hardness</c:v>
                </c:pt>
              </c:strCache>
            </c:strRef>
          </c:cat>
          <c:val>
            <c:numRef>
              <c:f>'Data from Silmer G present'!$C$37:$F$37</c:f>
              <c:numCache>
                <c:formatCode>General</c:formatCode>
                <c:ptCount val="4"/>
                <c:pt idx="0">
                  <c:v>319.05399999999997</c:v>
                </c:pt>
                <c:pt idx="1">
                  <c:v>51.6</c:v>
                </c:pt>
                <c:pt idx="2" formatCode="0.0">
                  <c:v>246.35156249999997</c:v>
                </c:pt>
                <c:pt idx="3">
                  <c:v>71</c:v>
                </c:pt>
              </c:numCache>
            </c:numRef>
          </c:val>
          <c:extLst>
            <c:ext xmlns:c16="http://schemas.microsoft.com/office/drawing/2014/chart" uri="{C3380CC4-5D6E-409C-BE32-E72D297353CC}">
              <c16:uniqueId val="{00000003-6697-4107-8EB8-9AC1A56AECB4}"/>
            </c:ext>
          </c:extLst>
        </c:ser>
        <c:ser>
          <c:idx val="4"/>
          <c:order val="4"/>
          <c:tx>
            <c:strRef>
              <c:f>'Data from Silmer G present'!$B$38</c:f>
              <c:strCache>
                <c:ptCount val="1"/>
                <c:pt idx="0">
                  <c:v>40%</c:v>
                </c:pt>
              </c:strCache>
            </c:strRef>
          </c:tx>
          <c:spPr>
            <a:solidFill>
              <a:srgbClr val="C00000"/>
            </a:solidFill>
            <a:scene3d>
              <a:camera prst="orthographicFront"/>
              <a:lightRig rig="threePt" dir="t"/>
            </a:scene3d>
            <a:sp3d>
              <a:bevelT/>
            </a:sp3d>
          </c:spPr>
          <c:invertIfNegative val="0"/>
          <c:cat>
            <c:strRef>
              <c:f>'Data from Silmer G present'!$C$33:$F$33</c:f>
              <c:strCache>
                <c:ptCount val="4"/>
                <c:pt idx="0">
                  <c:v>Tensile x 100 (kPa)</c:v>
                </c:pt>
                <c:pt idx="1">
                  <c:v>Elongation x 0.1 (%)</c:v>
                </c:pt>
                <c:pt idx="2">
                  <c:v>Total Energy (mJ/mm)</c:v>
                </c:pt>
                <c:pt idx="3">
                  <c:v>Shore D Hardness</c:v>
                </c:pt>
              </c:strCache>
            </c:strRef>
          </c:cat>
          <c:val>
            <c:numRef>
              <c:f>'Data from Silmer G present'!$C$38:$F$38</c:f>
              <c:numCache>
                <c:formatCode>General</c:formatCode>
                <c:ptCount val="4"/>
                <c:pt idx="0">
                  <c:v>156.28309999999999</c:v>
                </c:pt>
                <c:pt idx="1">
                  <c:v>193.8</c:v>
                </c:pt>
                <c:pt idx="2" formatCode="0.0">
                  <c:v>397.23300970873782</c:v>
                </c:pt>
                <c:pt idx="3">
                  <c:v>67</c:v>
                </c:pt>
              </c:numCache>
            </c:numRef>
          </c:val>
          <c:extLst>
            <c:ext xmlns:c16="http://schemas.microsoft.com/office/drawing/2014/chart" uri="{C3380CC4-5D6E-409C-BE32-E72D297353CC}">
              <c16:uniqueId val="{00000004-6697-4107-8EB8-9AC1A56AECB4}"/>
            </c:ext>
          </c:extLst>
        </c:ser>
        <c:ser>
          <c:idx val="5"/>
          <c:order val="5"/>
          <c:tx>
            <c:strRef>
              <c:f>'Data from Silmer G present'!$B$39</c:f>
              <c:strCache>
                <c:ptCount val="1"/>
                <c:pt idx="0">
                  <c:v>50%</c:v>
                </c:pt>
              </c:strCache>
            </c:strRef>
          </c:tx>
          <c:spPr>
            <a:solidFill>
              <a:sysClr val="window" lastClr="FFFFFF">
                <a:lumMod val="65000"/>
              </a:sysClr>
            </a:solidFill>
            <a:scene3d>
              <a:camera prst="orthographicFront"/>
              <a:lightRig rig="threePt" dir="t"/>
            </a:scene3d>
            <a:sp3d>
              <a:bevelT/>
            </a:sp3d>
          </c:spPr>
          <c:invertIfNegative val="0"/>
          <c:cat>
            <c:strRef>
              <c:f>'Data from Silmer G present'!$C$33:$F$33</c:f>
              <c:strCache>
                <c:ptCount val="4"/>
                <c:pt idx="0">
                  <c:v>Tensile x 100 (kPa)</c:v>
                </c:pt>
                <c:pt idx="1">
                  <c:v>Elongation x 0.1 (%)</c:v>
                </c:pt>
                <c:pt idx="2">
                  <c:v>Total Energy (mJ/mm)</c:v>
                </c:pt>
                <c:pt idx="3">
                  <c:v>Shore D Hardness</c:v>
                </c:pt>
              </c:strCache>
            </c:strRef>
          </c:cat>
          <c:val>
            <c:numRef>
              <c:f>'Data from Silmer G present'!$C$39:$F$39</c:f>
              <c:numCache>
                <c:formatCode>General</c:formatCode>
                <c:ptCount val="4"/>
                <c:pt idx="0">
                  <c:v>72.941299999999998</c:v>
                </c:pt>
                <c:pt idx="1">
                  <c:v>335.2</c:v>
                </c:pt>
                <c:pt idx="2" formatCode="0.0">
                  <c:v>245.08045977011494</c:v>
                </c:pt>
                <c:pt idx="3">
                  <c:v>44</c:v>
                </c:pt>
              </c:numCache>
            </c:numRef>
          </c:val>
          <c:extLst>
            <c:ext xmlns:c16="http://schemas.microsoft.com/office/drawing/2014/chart" uri="{C3380CC4-5D6E-409C-BE32-E72D297353CC}">
              <c16:uniqueId val="{00000005-6697-4107-8EB8-9AC1A56AECB4}"/>
            </c:ext>
          </c:extLst>
        </c:ser>
        <c:dLbls>
          <c:showLegendKey val="0"/>
          <c:showVal val="0"/>
          <c:showCatName val="0"/>
          <c:showSerName val="0"/>
          <c:showPercent val="0"/>
          <c:showBubbleSize val="0"/>
        </c:dLbls>
        <c:gapWidth val="150"/>
        <c:axId val="395295240"/>
        <c:axId val="395296808"/>
      </c:barChart>
      <c:catAx>
        <c:axId val="395295240"/>
        <c:scaling>
          <c:orientation val="minMax"/>
        </c:scaling>
        <c:delete val="0"/>
        <c:axPos val="b"/>
        <c:numFmt formatCode="General" sourceLinked="0"/>
        <c:majorTickMark val="out"/>
        <c:minorTickMark val="none"/>
        <c:tickLblPos val="nextTo"/>
        <c:crossAx val="395296808"/>
        <c:crosses val="autoZero"/>
        <c:auto val="1"/>
        <c:lblAlgn val="ctr"/>
        <c:lblOffset val="100"/>
        <c:noMultiLvlLbl val="0"/>
      </c:catAx>
      <c:valAx>
        <c:axId val="395296808"/>
        <c:scaling>
          <c:orientation val="minMax"/>
        </c:scaling>
        <c:delete val="0"/>
        <c:axPos val="l"/>
        <c:majorGridlines/>
        <c:numFmt formatCode="General" sourceLinked="1"/>
        <c:majorTickMark val="out"/>
        <c:minorTickMark val="none"/>
        <c:tickLblPos val="nextTo"/>
        <c:crossAx val="395295240"/>
        <c:crosses val="autoZero"/>
        <c:crossBetween val="between"/>
      </c:valAx>
      <c:spPr>
        <a:noFill/>
      </c:spPr>
    </c:plotArea>
    <c:legend>
      <c:legendPos val="r"/>
      <c:layout>
        <c:manualLayout>
          <c:xMode val="edge"/>
          <c:yMode val="edge"/>
          <c:x val="0.78010104986876649"/>
          <c:y val="2.4842519685039369E-2"/>
          <c:w val="0.21156561679790029"/>
          <c:h val="0.58920384951881011"/>
        </c:manualLayout>
      </c:layout>
      <c:overlay val="1"/>
      <c:spPr>
        <a:solidFill>
          <a:schemeClr val="bg1"/>
        </a:solidFill>
      </c:spPr>
      <c:txPr>
        <a:bodyPr/>
        <a:lstStyle/>
        <a:p>
          <a:pPr>
            <a:defRPr sz="1400"/>
          </a:pPr>
          <a:endParaRPr lang="en-US"/>
        </a:p>
      </c:txPr>
    </c:legend>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sz="1600">
          <a:latin typeface="Lucida Sans Unicode" panose="020B0602030504020204" pitchFamily="34" charset="0"/>
          <a:cs typeface="Lucida Sans Unicode" panose="020B0602030504020204"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5" Type="http://schemas.openxmlformats.org/officeDocument/2006/relationships/image" Target="../media/image20.emf"/><Relationship Id="rId4"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33E9B8BB-0962-47EF-9824-890160D57839}" type="datetimeFigureOut">
              <a:rPr lang="en-US" smtClean="0"/>
              <a:t>2/22/2020</a:t>
            </a:fld>
            <a:endParaRPr lang="en-US"/>
          </a:p>
        </p:txBody>
      </p:sp>
      <p:sp>
        <p:nvSpPr>
          <p:cNvPr id="4" name="Slide Image Placeholder 3"/>
          <p:cNvSpPr>
            <a:spLocks noGrp="1" noRot="1" noChangeAspect="1"/>
          </p:cNvSpPr>
          <p:nvPr>
            <p:ph type="sldImg" idx="2"/>
          </p:nvPr>
        </p:nvSpPr>
        <p:spPr>
          <a:xfrm>
            <a:off x="1433513" y="1171575"/>
            <a:ext cx="4219575"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98049888-C411-4D83-951D-AC0B7280A9B0}" type="slidenum">
              <a:rPr lang="en-US" smtClean="0"/>
              <a:t>‹#›</a:t>
            </a:fld>
            <a:endParaRPr lang="en-US"/>
          </a:p>
        </p:txBody>
      </p:sp>
    </p:spTree>
    <p:extLst>
      <p:ext uri="{BB962C8B-B14F-4D97-AF65-F5344CB8AC3E}">
        <p14:creationId xmlns:p14="http://schemas.microsoft.com/office/powerpoint/2010/main" val="147371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9933FF"/>
                </a:solidFill>
              </a:rPr>
              <a:t>G230-G235 is 2K Heat cure silicone epoxide blend without use of orange epoxy resin.</a:t>
            </a:r>
          </a:p>
          <a:p>
            <a:r>
              <a:rPr lang="en-CA" dirty="0">
                <a:solidFill>
                  <a:srgbClr val="9933FF"/>
                </a:solidFill>
              </a:rPr>
              <a:t>Project Report 1162 Part VIII</a:t>
            </a:r>
          </a:p>
          <a:p>
            <a:endParaRPr lang="en-CA" dirty="0"/>
          </a:p>
        </p:txBody>
      </p:sp>
      <p:sp>
        <p:nvSpPr>
          <p:cNvPr id="4" name="Slide Number Placeholder 3"/>
          <p:cNvSpPr>
            <a:spLocks noGrp="1"/>
          </p:cNvSpPr>
          <p:nvPr>
            <p:ph type="sldNum" sz="quarter" idx="10"/>
          </p:nvPr>
        </p:nvSpPr>
        <p:spPr/>
        <p:txBody>
          <a:bodyPr/>
          <a:lstStyle/>
          <a:p>
            <a:fld id="{412FCE87-AB23-41FF-B51D-A41686A92118}" type="slidenum">
              <a:rPr lang="en-CA" smtClean="0"/>
              <a:t>3</a:t>
            </a:fld>
            <a:endParaRPr lang="en-CA"/>
          </a:p>
        </p:txBody>
      </p:sp>
    </p:spTree>
    <p:extLst>
      <p:ext uri="{BB962C8B-B14F-4D97-AF65-F5344CB8AC3E}">
        <p14:creationId xmlns:p14="http://schemas.microsoft.com/office/powerpoint/2010/main" val="808820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pPr defTabSz="940460">
              <a:defRPr/>
            </a:pPr>
            <a:r>
              <a:rPr lang="en-US" dirty="0"/>
              <a:t>Next, we examine the VTQ resin.  This is the vinyl functional component that reacts with the </a:t>
            </a:r>
            <a:r>
              <a:rPr lang="en-US" dirty="0" err="1"/>
              <a:t>mercapto</a:t>
            </a:r>
            <a:r>
              <a:rPr lang="en-US" dirty="0"/>
              <a:t> groups.  We look first at the M(V)/Q ratio.  Two different VTQ samples VQ83T30 and VQ93T30 are evaluated in SH 208-30Q/VTQ/VIN system for rheological and mechanical properties. VQ83T30 has a M/Q ratio of 0.8:1 and VQ93T30 has a M/Q ratio of 0.9:1.  In other words, more Q groups are present in VQ83T30.  Both of these are evaluated at a SH/VINYL ratio of 3.63.</a:t>
            </a:r>
          </a:p>
          <a:p>
            <a:pPr defTabSz="940460">
              <a:defRPr/>
            </a:pPr>
            <a:r>
              <a:rPr lang="en-US" sz="1200" kern="1200" dirty="0">
                <a:solidFill>
                  <a:schemeClr val="tx1"/>
                </a:solidFill>
                <a:effectLst/>
                <a:latin typeface="+mn-lt"/>
                <a:ea typeface="+mn-ea"/>
                <a:cs typeface="+mn-cs"/>
              </a:rPr>
              <a:t>VQ83T30 has greater tear strength, hardness, storage modulus and cure rate than VQ93T30.  The M/Q=0.8 material gives a more crosslinked and tougher resin than M/Q=0.9. However, it also gives less tensile strength, elongation, total energy under the area in comparison to VQ93T30.  Similar to the results when changes were made to the MQT(SH) component, these formulations are improved by adding 5 </a:t>
            </a:r>
            <a:r>
              <a:rPr lang="en-US" sz="1200" kern="1200" dirty="0" err="1">
                <a:solidFill>
                  <a:schemeClr val="tx1"/>
                </a:solidFill>
                <a:effectLst/>
                <a:latin typeface="+mn-lt"/>
                <a:ea typeface="+mn-ea"/>
                <a:cs typeface="+mn-cs"/>
              </a:rPr>
              <a:t>wt</a:t>
            </a:r>
            <a:r>
              <a:rPr lang="en-US" sz="1200" kern="1200" dirty="0">
                <a:solidFill>
                  <a:schemeClr val="tx1"/>
                </a:solidFill>
                <a:effectLst/>
                <a:latin typeface="+mn-lt"/>
                <a:ea typeface="+mn-ea"/>
                <a:cs typeface="+mn-cs"/>
              </a:rPr>
              <a:t>% of 65K.  This is expected when adding a chain extender.</a:t>
            </a:r>
            <a:endParaRPr lang="en-US" dirty="0"/>
          </a:p>
          <a:p>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22</a:t>
            </a:fld>
            <a:endParaRPr lang="en-US"/>
          </a:p>
        </p:txBody>
      </p:sp>
    </p:spTree>
    <p:extLst>
      <p:ext uri="{BB962C8B-B14F-4D97-AF65-F5344CB8AC3E}">
        <p14:creationId xmlns:p14="http://schemas.microsoft.com/office/powerpoint/2010/main" val="62085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pPr defTabSz="940460">
              <a:defRPr/>
            </a:pPr>
            <a:r>
              <a:rPr lang="en-US" dirty="0"/>
              <a:t>Next, we examine the VTQ resin.  This is the vinyl functional component that reacts with the </a:t>
            </a:r>
            <a:r>
              <a:rPr lang="en-US" dirty="0" err="1"/>
              <a:t>mercapto</a:t>
            </a:r>
            <a:r>
              <a:rPr lang="en-US" dirty="0"/>
              <a:t> groups.  We look first at the M(V)/Q ratio.  Two different VTQ samples VQ83T30 and VQ93T30 are evaluated in SH 208-30Q/VTQ/VIN system for rheological and mechanical properties. VQ83T30 has a M/Q ratio of 0.8:1 and VQ93T30 has a M/Q ratio of 0.9:1.  In other words, more Q groups are present in VQ83T30.  Both of these are evaluated at a SH/VINYL ratio of 3.63.</a:t>
            </a:r>
          </a:p>
          <a:p>
            <a:pPr defTabSz="940460">
              <a:defRPr/>
            </a:pPr>
            <a:r>
              <a:rPr lang="en-US" sz="1200" kern="1200" dirty="0">
                <a:solidFill>
                  <a:schemeClr val="tx1"/>
                </a:solidFill>
                <a:effectLst/>
                <a:latin typeface="+mn-lt"/>
                <a:ea typeface="+mn-ea"/>
                <a:cs typeface="+mn-cs"/>
              </a:rPr>
              <a:t>VQ83T30 has greater tear strength, hardness, storage modulus and cure rate than VQ93T30.  The M/Q=0.8 material gives a more crosslinked and tougher resin than M/Q=0.9. However, it also gives less tensile strength, elongation, total energy under the area in comparison to VQ93T30.  Similar to the results when changes were made to the MQT(SH) component, these formulations are improved by adding 5 </a:t>
            </a:r>
            <a:r>
              <a:rPr lang="en-US" sz="1200" kern="1200" dirty="0" err="1">
                <a:solidFill>
                  <a:schemeClr val="tx1"/>
                </a:solidFill>
                <a:effectLst/>
                <a:latin typeface="+mn-lt"/>
                <a:ea typeface="+mn-ea"/>
                <a:cs typeface="+mn-cs"/>
              </a:rPr>
              <a:t>wt</a:t>
            </a:r>
            <a:r>
              <a:rPr lang="en-US" sz="1200" kern="1200" dirty="0">
                <a:solidFill>
                  <a:schemeClr val="tx1"/>
                </a:solidFill>
                <a:effectLst/>
                <a:latin typeface="+mn-lt"/>
                <a:ea typeface="+mn-ea"/>
                <a:cs typeface="+mn-cs"/>
              </a:rPr>
              <a:t>% of 65K.  This is expected when adding a chain extender.</a:t>
            </a:r>
            <a:endParaRPr lang="en-US" dirty="0"/>
          </a:p>
          <a:p>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23</a:t>
            </a:fld>
            <a:endParaRPr lang="en-US"/>
          </a:p>
        </p:txBody>
      </p:sp>
    </p:spTree>
    <p:extLst>
      <p:ext uri="{BB962C8B-B14F-4D97-AF65-F5344CB8AC3E}">
        <p14:creationId xmlns:p14="http://schemas.microsoft.com/office/powerpoint/2010/main" val="178457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pPr defTabSz="940460">
              <a:defRPr/>
            </a:pPr>
            <a:r>
              <a:rPr lang="en-US" dirty="0"/>
              <a:t>We next evaluated the vinyl content in the 65K for SH/VTQ/VIN system.  We prepared to different 65K products.  The difference between these two batches is vinyl contents of 0.060% and 0.078% vinyl respectively.  These were evaluated using the SH 208-30Q and VQT83-30 resins.</a:t>
            </a:r>
          </a:p>
          <a:p>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24</a:t>
            </a:fld>
            <a:endParaRPr lang="en-US"/>
          </a:p>
        </p:txBody>
      </p:sp>
    </p:spTree>
    <p:extLst>
      <p:ext uri="{BB962C8B-B14F-4D97-AF65-F5344CB8AC3E}">
        <p14:creationId xmlns:p14="http://schemas.microsoft.com/office/powerpoint/2010/main" val="346893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Vinyl content in VQ resin</a:t>
            </a:r>
          </a:p>
        </p:txBody>
      </p:sp>
      <p:sp>
        <p:nvSpPr>
          <p:cNvPr id="4" name="Slide Number Placeholder 3"/>
          <p:cNvSpPr>
            <a:spLocks noGrp="1"/>
          </p:cNvSpPr>
          <p:nvPr>
            <p:ph type="sldNum" sz="quarter" idx="5"/>
          </p:nvPr>
        </p:nvSpPr>
        <p:spPr/>
        <p:txBody>
          <a:bodyPr/>
          <a:lstStyle/>
          <a:p>
            <a:fld id="{98049888-C411-4D83-951D-AC0B7280A9B0}" type="slidenum">
              <a:rPr lang="en-US" smtClean="0"/>
              <a:t>26</a:t>
            </a:fld>
            <a:endParaRPr lang="en-US"/>
          </a:p>
        </p:txBody>
      </p:sp>
    </p:spTree>
    <p:extLst>
      <p:ext uri="{BB962C8B-B14F-4D97-AF65-F5344CB8AC3E}">
        <p14:creationId xmlns:p14="http://schemas.microsoft.com/office/powerpoint/2010/main" val="161648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Vinyl content in VQ resin</a:t>
            </a:r>
          </a:p>
        </p:txBody>
      </p:sp>
      <p:sp>
        <p:nvSpPr>
          <p:cNvPr id="4" name="Slide Number Placeholder 3"/>
          <p:cNvSpPr>
            <a:spLocks noGrp="1"/>
          </p:cNvSpPr>
          <p:nvPr>
            <p:ph type="sldNum" sz="quarter" idx="5"/>
          </p:nvPr>
        </p:nvSpPr>
        <p:spPr/>
        <p:txBody>
          <a:bodyPr/>
          <a:lstStyle/>
          <a:p>
            <a:fld id="{98049888-C411-4D83-951D-AC0B7280A9B0}" type="slidenum">
              <a:rPr lang="en-US" smtClean="0"/>
              <a:t>27</a:t>
            </a:fld>
            <a:endParaRPr lang="en-US"/>
          </a:p>
        </p:txBody>
      </p:sp>
    </p:spTree>
    <p:extLst>
      <p:ext uri="{BB962C8B-B14F-4D97-AF65-F5344CB8AC3E}">
        <p14:creationId xmlns:p14="http://schemas.microsoft.com/office/powerpoint/2010/main" val="2053178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Adjusting stoichiometry and adding more 65K to max tear strength</a:t>
            </a:r>
          </a:p>
          <a:p>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28</a:t>
            </a:fld>
            <a:endParaRPr lang="en-US"/>
          </a:p>
        </p:txBody>
      </p:sp>
    </p:spTree>
    <p:extLst>
      <p:ext uri="{BB962C8B-B14F-4D97-AF65-F5344CB8AC3E}">
        <p14:creationId xmlns:p14="http://schemas.microsoft.com/office/powerpoint/2010/main" val="377514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Effect of T groups</a:t>
            </a:r>
          </a:p>
        </p:txBody>
      </p:sp>
      <p:sp>
        <p:nvSpPr>
          <p:cNvPr id="4" name="Slide Number Placeholder 3"/>
          <p:cNvSpPr>
            <a:spLocks noGrp="1"/>
          </p:cNvSpPr>
          <p:nvPr>
            <p:ph type="sldNum" sz="quarter" idx="5"/>
          </p:nvPr>
        </p:nvSpPr>
        <p:spPr/>
        <p:txBody>
          <a:bodyPr/>
          <a:lstStyle/>
          <a:p>
            <a:fld id="{98049888-C411-4D83-951D-AC0B7280A9B0}" type="slidenum">
              <a:rPr lang="en-US" smtClean="0"/>
              <a:t>29</a:t>
            </a:fld>
            <a:endParaRPr lang="en-US"/>
          </a:p>
        </p:txBody>
      </p:sp>
    </p:spTree>
    <p:extLst>
      <p:ext uri="{BB962C8B-B14F-4D97-AF65-F5344CB8AC3E}">
        <p14:creationId xmlns:p14="http://schemas.microsoft.com/office/powerpoint/2010/main" val="3563013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Effect of T groups </a:t>
            </a:r>
            <a:r>
              <a:rPr lang="en-US" sz="1200" kern="1200" dirty="0">
                <a:solidFill>
                  <a:schemeClr val="tx1"/>
                </a:solidFill>
                <a:effectLst/>
                <a:latin typeface="+mn-lt"/>
                <a:ea typeface="+mn-ea"/>
                <a:cs typeface="+mn-cs"/>
              </a:rPr>
              <a:t>VTQ resin with zero T [d=0 Figure 2] groups gives the best rheological and mechanical properties. This is a tough material with excellent tear strength at 4.9 N/mm, fast cure rate and moderate hardness. The other samples also indicate that introducing T group to the VQ resin lowers both mechanical and rheological properties. This is likely again a steric hindrance effect. </a:t>
            </a:r>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30</a:t>
            </a:fld>
            <a:endParaRPr lang="en-US"/>
          </a:p>
        </p:txBody>
      </p:sp>
    </p:spTree>
    <p:extLst>
      <p:ext uri="{BB962C8B-B14F-4D97-AF65-F5344CB8AC3E}">
        <p14:creationId xmlns:p14="http://schemas.microsoft.com/office/powerpoint/2010/main" val="2783718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Vinyl content in VQ resin (no T)</a:t>
            </a:r>
          </a:p>
        </p:txBody>
      </p:sp>
      <p:sp>
        <p:nvSpPr>
          <p:cNvPr id="4" name="Slide Number Placeholder 3"/>
          <p:cNvSpPr>
            <a:spLocks noGrp="1"/>
          </p:cNvSpPr>
          <p:nvPr>
            <p:ph type="sldNum" sz="quarter" idx="5"/>
          </p:nvPr>
        </p:nvSpPr>
        <p:spPr/>
        <p:txBody>
          <a:bodyPr/>
          <a:lstStyle/>
          <a:p>
            <a:fld id="{98049888-C411-4D83-951D-AC0B7280A9B0}" type="slidenum">
              <a:rPr lang="en-US" smtClean="0"/>
              <a:t>31</a:t>
            </a:fld>
            <a:endParaRPr lang="en-US"/>
          </a:p>
        </p:txBody>
      </p:sp>
    </p:spTree>
    <p:extLst>
      <p:ext uri="{BB962C8B-B14F-4D97-AF65-F5344CB8AC3E}">
        <p14:creationId xmlns:p14="http://schemas.microsoft.com/office/powerpoint/2010/main" val="31439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Vinyl content in VQ resin (no T)</a:t>
            </a:r>
          </a:p>
        </p:txBody>
      </p:sp>
      <p:sp>
        <p:nvSpPr>
          <p:cNvPr id="4" name="Slide Number Placeholder 3"/>
          <p:cNvSpPr>
            <a:spLocks noGrp="1"/>
          </p:cNvSpPr>
          <p:nvPr>
            <p:ph type="sldNum" sz="quarter" idx="5"/>
          </p:nvPr>
        </p:nvSpPr>
        <p:spPr/>
        <p:txBody>
          <a:bodyPr/>
          <a:lstStyle/>
          <a:p>
            <a:fld id="{98049888-C411-4D83-951D-AC0B7280A9B0}" type="slidenum">
              <a:rPr lang="en-US" smtClean="0"/>
              <a:t>32</a:t>
            </a:fld>
            <a:endParaRPr lang="en-US"/>
          </a:p>
        </p:txBody>
      </p:sp>
    </p:spTree>
    <p:extLst>
      <p:ext uri="{BB962C8B-B14F-4D97-AF65-F5344CB8AC3E}">
        <p14:creationId xmlns:p14="http://schemas.microsoft.com/office/powerpoint/2010/main" val="62554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Silmer EPC D208</a:t>
            </a:r>
          </a:p>
        </p:txBody>
      </p:sp>
      <p:sp>
        <p:nvSpPr>
          <p:cNvPr id="4" name="Slide Number Placeholder 3"/>
          <p:cNvSpPr>
            <a:spLocks noGrp="1"/>
          </p:cNvSpPr>
          <p:nvPr>
            <p:ph type="sldNum" sz="quarter" idx="10"/>
          </p:nvPr>
        </p:nvSpPr>
        <p:spPr/>
        <p:txBody>
          <a:bodyPr/>
          <a:lstStyle/>
          <a:p>
            <a:fld id="{412FCE87-AB23-41FF-B51D-A41686A92118}" type="slidenum">
              <a:rPr lang="en-CA" smtClean="0"/>
              <a:t>4</a:t>
            </a:fld>
            <a:endParaRPr lang="en-CA"/>
          </a:p>
        </p:txBody>
      </p:sp>
    </p:spTree>
    <p:extLst>
      <p:ext uri="{BB962C8B-B14F-4D97-AF65-F5344CB8AC3E}">
        <p14:creationId xmlns:p14="http://schemas.microsoft.com/office/powerpoint/2010/main" val="225717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IDK yet</a:t>
            </a:r>
          </a:p>
          <a:p>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33</a:t>
            </a:fld>
            <a:endParaRPr lang="en-US"/>
          </a:p>
        </p:txBody>
      </p:sp>
    </p:spTree>
    <p:extLst>
      <p:ext uri="{BB962C8B-B14F-4D97-AF65-F5344CB8AC3E}">
        <p14:creationId xmlns:p14="http://schemas.microsoft.com/office/powerpoint/2010/main" val="14589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10</a:t>
            </a:fld>
            <a:endParaRPr lang="en-US"/>
          </a:p>
        </p:txBody>
      </p:sp>
    </p:spTree>
    <p:extLst>
      <p:ext uri="{BB962C8B-B14F-4D97-AF65-F5344CB8AC3E}">
        <p14:creationId xmlns:p14="http://schemas.microsoft.com/office/powerpoint/2010/main" val="205119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Structural details</a:t>
            </a:r>
          </a:p>
        </p:txBody>
      </p:sp>
      <p:sp>
        <p:nvSpPr>
          <p:cNvPr id="4" name="Slide Number Placeholder 3"/>
          <p:cNvSpPr>
            <a:spLocks noGrp="1"/>
          </p:cNvSpPr>
          <p:nvPr>
            <p:ph type="sldNum" sz="quarter" idx="5"/>
          </p:nvPr>
        </p:nvSpPr>
        <p:spPr/>
        <p:txBody>
          <a:bodyPr/>
          <a:lstStyle/>
          <a:p>
            <a:fld id="{98049888-C411-4D83-951D-AC0B7280A9B0}" type="slidenum">
              <a:rPr lang="en-US" smtClean="0"/>
              <a:t>12</a:t>
            </a:fld>
            <a:endParaRPr lang="en-US"/>
          </a:p>
        </p:txBody>
      </p:sp>
    </p:spTree>
    <p:extLst>
      <p:ext uri="{BB962C8B-B14F-4D97-AF65-F5344CB8AC3E}">
        <p14:creationId xmlns:p14="http://schemas.microsoft.com/office/powerpoint/2010/main" val="298376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Structural details</a:t>
            </a:r>
          </a:p>
        </p:txBody>
      </p:sp>
      <p:sp>
        <p:nvSpPr>
          <p:cNvPr id="4" name="Slide Number Placeholder 3"/>
          <p:cNvSpPr>
            <a:spLocks noGrp="1"/>
          </p:cNvSpPr>
          <p:nvPr>
            <p:ph type="sldNum" sz="quarter" idx="5"/>
          </p:nvPr>
        </p:nvSpPr>
        <p:spPr/>
        <p:txBody>
          <a:bodyPr/>
          <a:lstStyle/>
          <a:p>
            <a:fld id="{98049888-C411-4D83-951D-AC0B7280A9B0}" type="slidenum">
              <a:rPr lang="en-US" smtClean="0"/>
              <a:t>13</a:t>
            </a:fld>
            <a:endParaRPr lang="en-US"/>
          </a:p>
        </p:txBody>
      </p:sp>
    </p:spTree>
    <p:extLst>
      <p:ext uri="{BB962C8B-B14F-4D97-AF65-F5344CB8AC3E}">
        <p14:creationId xmlns:p14="http://schemas.microsoft.com/office/powerpoint/2010/main" val="21585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SH 208 stoichiometry</a:t>
            </a:r>
          </a:p>
        </p:txBody>
      </p:sp>
      <p:sp>
        <p:nvSpPr>
          <p:cNvPr id="4" name="Slide Number Placeholder 3"/>
          <p:cNvSpPr>
            <a:spLocks noGrp="1"/>
          </p:cNvSpPr>
          <p:nvPr>
            <p:ph type="sldNum" sz="quarter" idx="5"/>
          </p:nvPr>
        </p:nvSpPr>
        <p:spPr/>
        <p:txBody>
          <a:bodyPr/>
          <a:lstStyle/>
          <a:p>
            <a:fld id="{98049888-C411-4D83-951D-AC0B7280A9B0}" type="slidenum">
              <a:rPr lang="en-US" smtClean="0"/>
              <a:t>17</a:t>
            </a:fld>
            <a:endParaRPr lang="en-US"/>
          </a:p>
        </p:txBody>
      </p:sp>
    </p:spTree>
    <p:extLst>
      <p:ext uri="{BB962C8B-B14F-4D97-AF65-F5344CB8AC3E}">
        <p14:creationId xmlns:p14="http://schemas.microsoft.com/office/powerpoint/2010/main" val="401851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Effect of changing the ratio: </a:t>
            </a:r>
            <a:r>
              <a:rPr lang="en-US" sz="1200" kern="1200" dirty="0">
                <a:solidFill>
                  <a:schemeClr val="tx1"/>
                </a:solidFill>
                <a:effectLst/>
                <a:latin typeface="+mn-lt"/>
                <a:ea typeface="+mn-ea"/>
                <a:cs typeface="+mn-cs"/>
              </a:rPr>
              <a:t>Optimizing the SH/vinyl ratio did give the maximum storage moduli.  Notice that the G’ of the sample with SH/vinyl = 3.05 increases by 12%.  This shows that a greater SH/vinyl ratio is required in the MQT(SH) samples with more Q groups. In comparison to data measured at SH/vinyl=2.33, the G’, G” and cure rate all increased at the optimal SH/vinyl ratio. </a:t>
            </a:r>
          </a:p>
          <a:p>
            <a:r>
              <a:rPr lang="en-US" sz="1200" kern="1200" dirty="0">
                <a:solidFill>
                  <a:schemeClr val="tx1"/>
                </a:solidFill>
                <a:effectLst/>
                <a:latin typeface="+mn-lt"/>
                <a:ea typeface="+mn-ea"/>
                <a:cs typeface="+mn-cs"/>
              </a:rPr>
              <a:t>Tables 4-5 show that the sample toughness is not dictated by the amount of MQT(SH) in the formulation.  Adjusting for optimal SH/vinyl ratio did not improve tensile strength, tear strength and Shore A hardness in SH 208-10Q and SH 208-20Q samples. </a:t>
            </a:r>
          </a:p>
          <a:p>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19</a:t>
            </a:fld>
            <a:endParaRPr lang="en-US"/>
          </a:p>
        </p:txBody>
      </p:sp>
    </p:spTree>
    <p:extLst>
      <p:ext uri="{BB962C8B-B14F-4D97-AF65-F5344CB8AC3E}">
        <p14:creationId xmlns:p14="http://schemas.microsoft.com/office/powerpoint/2010/main" val="58976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Optimizing the SH/vinyl ratio did give the maximum storage moduli.  Notice that the G’ of the sample with SH/vinyl = 3.05 increases by 12%.  This shows that a greater SH/vinyl ratio is required in the MQT(SH) samples with more Q groups. In comparison to data measured at SH/vinyl=2.33, the G’, G” and cure rate all increased at the optimal SH/vinyl ratio. </a:t>
            </a:r>
          </a:p>
          <a:p>
            <a:r>
              <a:rPr lang="en-US" sz="1200" kern="1200" dirty="0">
                <a:solidFill>
                  <a:schemeClr val="tx1"/>
                </a:solidFill>
                <a:effectLst/>
                <a:latin typeface="+mn-lt"/>
                <a:ea typeface="+mn-ea"/>
                <a:cs typeface="+mn-cs"/>
              </a:rPr>
              <a:t>Tables 4-5 show that the sample toughness is not dictated by the amount of MQT(SH) in the formulation.  Adjusting for optimal SH/vinyl ratio did not improve tensile strength, tear strength and Shore A hardness in SH 208-10Q and SH 208-20Q samples. </a:t>
            </a:r>
          </a:p>
          <a:p>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20</a:t>
            </a:fld>
            <a:endParaRPr lang="en-US"/>
          </a:p>
        </p:txBody>
      </p:sp>
    </p:spTree>
    <p:extLst>
      <p:ext uri="{BB962C8B-B14F-4D97-AF65-F5344CB8AC3E}">
        <p14:creationId xmlns:p14="http://schemas.microsoft.com/office/powerpoint/2010/main" val="31667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a:t>Affect of VIN 65K </a:t>
            </a:r>
            <a:r>
              <a:rPr lang="en-US" sz="1200" kern="1200" dirty="0">
                <a:solidFill>
                  <a:schemeClr val="tx1"/>
                </a:solidFill>
                <a:effectLst/>
                <a:latin typeface="+mn-lt"/>
                <a:ea typeface="+mn-ea"/>
                <a:cs typeface="+mn-cs"/>
              </a:rPr>
              <a:t>elongation, tear strength and twistability are all improved after adding 5-10 </a:t>
            </a:r>
            <a:r>
              <a:rPr lang="en-US" sz="1200" kern="1200" dirty="0" err="1">
                <a:solidFill>
                  <a:schemeClr val="tx1"/>
                </a:solidFill>
                <a:effectLst/>
                <a:latin typeface="+mn-lt"/>
                <a:ea typeface="+mn-ea"/>
                <a:cs typeface="+mn-cs"/>
              </a:rPr>
              <a:t>wt</a:t>
            </a:r>
            <a:r>
              <a:rPr lang="en-US" sz="1200" kern="1200" dirty="0">
                <a:solidFill>
                  <a:schemeClr val="tx1"/>
                </a:solidFill>
                <a:effectLst/>
                <a:latin typeface="+mn-lt"/>
                <a:ea typeface="+mn-ea"/>
                <a:cs typeface="+mn-cs"/>
              </a:rPr>
              <a:t>% more 65K. However, this does reduce hardness, tensile strength, storage modulus and cure rate. Thus, for tear strength and toughness improvement, no more than 5% linear high MW vinyl terminated siloxane (65K) can be tolerated.</a:t>
            </a:r>
          </a:p>
          <a:p>
            <a:r>
              <a:rPr lang="en-US" sz="1200" kern="1200" dirty="0">
                <a:solidFill>
                  <a:schemeClr val="tx1"/>
                </a:solidFill>
                <a:effectLst/>
                <a:latin typeface="+mn-lt"/>
                <a:ea typeface="+mn-ea"/>
                <a:cs typeface="+mn-cs"/>
              </a:rPr>
              <a:t>Among the three samples compared, SH 208-30Q gives the highest tensile strength, elongation, total energy and tear strength after adding 5% more 65K.</a:t>
            </a:r>
          </a:p>
          <a:p>
            <a:endParaRPr lang="en-US" dirty="0"/>
          </a:p>
        </p:txBody>
      </p:sp>
      <p:sp>
        <p:nvSpPr>
          <p:cNvPr id="4" name="Slide Number Placeholder 3"/>
          <p:cNvSpPr>
            <a:spLocks noGrp="1"/>
          </p:cNvSpPr>
          <p:nvPr>
            <p:ph type="sldNum" sz="quarter" idx="5"/>
          </p:nvPr>
        </p:nvSpPr>
        <p:spPr/>
        <p:txBody>
          <a:bodyPr/>
          <a:lstStyle/>
          <a:p>
            <a:fld id="{98049888-C411-4D83-951D-AC0B7280A9B0}" type="slidenum">
              <a:rPr lang="en-US" smtClean="0"/>
              <a:t>21</a:t>
            </a:fld>
            <a:endParaRPr lang="en-US"/>
          </a:p>
        </p:txBody>
      </p:sp>
    </p:spTree>
    <p:extLst>
      <p:ext uri="{BB962C8B-B14F-4D97-AF65-F5344CB8AC3E}">
        <p14:creationId xmlns:p14="http://schemas.microsoft.com/office/powerpoint/2010/main" val="244357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050" b="1">
                <a:latin typeface="+mn-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8902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503C4-3068-4F0A-83C0-D12840A23007}"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338903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503C4-3068-4F0A-83C0-D12840A23007}"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67700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503C4-3068-4F0A-83C0-D12840A23007}"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256523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normAutofit/>
          </a:bodyPr>
          <a:lstStyle>
            <a:lvl1pPr>
              <a:defRPr sz="4050" b="1">
                <a:latin typeface="+mn-lt"/>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503C4-3068-4F0A-83C0-D12840A23007}"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387561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4503C4-3068-4F0A-83C0-D12840A23007}"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259633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lvl1pPr>
              <a:defRPr b="1">
                <a:latin typeface="+mn-lt"/>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4503C4-3068-4F0A-83C0-D12840A23007}"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342398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4503C4-3068-4F0A-83C0-D12840A23007}"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89649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503C4-3068-4F0A-83C0-D12840A23007}"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425653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4503C4-3068-4F0A-83C0-D12840A23007}"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77187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4503C4-3068-4F0A-83C0-D12840A23007}"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4EB49-ADC1-4B01-93FC-A04B53EDBEAF}" type="slidenum">
              <a:rPr lang="en-US" smtClean="0"/>
              <a:t>‹#›</a:t>
            </a:fld>
            <a:endParaRPr lang="en-US"/>
          </a:p>
        </p:txBody>
      </p:sp>
    </p:spTree>
    <p:extLst>
      <p:ext uri="{BB962C8B-B14F-4D97-AF65-F5344CB8AC3E}">
        <p14:creationId xmlns:p14="http://schemas.microsoft.com/office/powerpoint/2010/main" val="13087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4503C4-3068-4F0A-83C0-D12840A23007}" type="datetimeFigureOut">
              <a:rPr lang="en-US" smtClean="0"/>
              <a:t>2/22/2020</a:t>
            </a:fld>
            <a:endParaRPr 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94EB49-ADC1-4B01-93FC-A04B53EDBEAF}" type="slidenum">
              <a:rPr lang="en-US" smtClean="0"/>
              <a:t>‹#›</a:t>
            </a:fld>
            <a:endParaRPr lang="en-US"/>
          </a:p>
        </p:txBody>
      </p:sp>
    </p:spTree>
    <p:extLst>
      <p:ext uri="{BB962C8B-B14F-4D97-AF65-F5344CB8AC3E}">
        <p14:creationId xmlns:p14="http://schemas.microsoft.com/office/powerpoint/2010/main" val="2961666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83"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package" Target="../embeddings/Microsoft_Word_Document.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2.e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image" Target="../media/image17.emf"/><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emf"/><Relationship Id="rId5" Type="http://schemas.openxmlformats.org/officeDocument/2006/relationships/image" Target="../media/image21.emf"/><Relationship Id="rId10" Type="http://schemas.openxmlformats.org/officeDocument/2006/relationships/oleObject" Target="../embeddings/oleObject4.bin"/><Relationship Id="rId4" Type="http://schemas.openxmlformats.org/officeDocument/2006/relationships/image" Target="../media/image16.emf"/><Relationship Id="rId9" Type="http://schemas.openxmlformats.org/officeDocument/2006/relationships/image" Target="../media/image18.emf"/><Relationship Id="rId1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F444-816D-438A-9CB2-A6C3CC250338}"/>
              </a:ext>
            </a:extLst>
          </p:cNvPr>
          <p:cNvSpPr>
            <a:spLocks noGrp="1"/>
          </p:cNvSpPr>
          <p:nvPr>
            <p:ph type="ctrTitle"/>
          </p:nvPr>
        </p:nvSpPr>
        <p:spPr/>
        <p:txBody>
          <a:bodyPr>
            <a:noAutofit/>
          </a:bodyPr>
          <a:lstStyle/>
          <a:p>
            <a:r>
              <a:rPr lang="en-US" sz="3600" cap="small" dirty="0">
                <a:latin typeface="Arial" panose="020B0604020202020204" pitchFamily="34" charset="0"/>
              </a:rPr>
              <a:t>NOVEL ENERGY CURED MERCAPTO FUNCTIONAL SILICON Q RESIN MATERIALS FOR 3D PRINTING</a:t>
            </a:r>
          </a:p>
        </p:txBody>
      </p:sp>
      <p:sp>
        <p:nvSpPr>
          <p:cNvPr id="3" name="Subtitle 2">
            <a:extLst>
              <a:ext uri="{FF2B5EF4-FFF2-40B4-BE49-F238E27FC236}">
                <a16:creationId xmlns:a16="http://schemas.microsoft.com/office/drawing/2014/main" id="{7F3BB07D-BDB7-4C1A-B547-B1E4ED2D15B6}"/>
              </a:ext>
            </a:extLst>
          </p:cNvPr>
          <p:cNvSpPr>
            <a:spLocks noGrp="1"/>
          </p:cNvSpPr>
          <p:nvPr>
            <p:ph type="subTitle" idx="1"/>
          </p:nvPr>
        </p:nvSpPr>
        <p:spPr>
          <a:xfrm>
            <a:off x="685800" y="3558778"/>
            <a:ext cx="7315200" cy="1241822"/>
          </a:xfrm>
        </p:spPr>
        <p:txBody>
          <a:bodyPr>
            <a:normAutofit fontScale="92500" lnSpcReduction="10000"/>
          </a:bodyPr>
          <a:lstStyle/>
          <a:p>
            <a:r>
              <a:rPr lang="en-US" b="1" u="sng" dirty="0"/>
              <a:t>Bob, Ruckle; Tom-Seung, Cheung; John Grande; &amp; Yanjun Luo</a:t>
            </a:r>
            <a:br>
              <a:rPr lang="en-US" dirty="0"/>
            </a:br>
            <a:endParaRPr lang="en-US" dirty="0"/>
          </a:p>
          <a:p>
            <a:r>
              <a:rPr lang="en-US" dirty="0"/>
              <a:t>Siltech Corporation</a:t>
            </a:r>
            <a:br>
              <a:rPr lang="en-US" dirty="0"/>
            </a:br>
            <a:r>
              <a:rPr lang="en-US" dirty="0"/>
              <a:t>Toronto, ON Canada</a:t>
            </a:r>
            <a:br>
              <a:rPr lang="en-US" dirty="0"/>
            </a:br>
            <a:r>
              <a:rPr lang="en-US" dirty="0"/>
              <a:t>Robert@siltech.com, Tom@siltech.com</a:t>
            </a:r>
          </a:p>
        </p:txBody>
      </p:sp>
      <p:pic>
        <p:nvPicPr>
          <p:cNvPr id="5" name="Picture 4">
            <a:extLst>
              <a:ext uri="{FF2B5EF4-FFF2-40B4-BE49-F238E27FC236}">
                <a16:creationId xmlns:a16="http://schemas.microsoft.com/office/drawing/2014/main" id="{4149C4EC-B696-4457-80C8-2D3153581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527" y="5501698"/>
            <a:ext cx="1280160" cy="1161288"/>
          </a:xfrm>
          <a:prstGeom prst="rect">
            <a:avLst/>
          </a:prstGeom>
        </p:spPr>
      </p:pic>
    </p:spTree>
    <p:extLst>
      <p:ext uri="{BB962C8B-B14F-4D97-AF65-F5344CB8AC3E}">
        <p14:creationId xmlns:p14="http://schemas.microsoft.com/office/powerpoint/2010/main" val="91583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BCD7-D539-4588-9E22-857A60C7413E}"/>
              </a:ext>
            </a:extLst>
          </p:cNvPr>
          <p:cNvSpPr>
            <a:spLocks noGrp="1"/>
          </p:cNvSpPr>
          <p:nvPr>
            <p:ph type="title"/>
          </p:nvPr>
        </p:nvSpPr>
        <p:spPr>
          <a:xfrm>
            <a:off x="628650" y="378130"/>
            <a:ext cx="7886700" cy="1325563"/>
          </a:xfrm>
        </p:spPr>
        <p:txBody>
          <a:bodyPr/>
          <a:lstStyle/>
          <a:p>
            <a:r>
              <a:rPr lang="en-US" sz="4400" dirty="0">
                <a:latin typeface="Arial" panose="020B0604020202020204" pitchFamily="34" charset="0"/>
              </a:rPr>
              <a:t>Silicon Nomenclature</a:t>
            </a: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43E048F3-B121-4387-9EB8-806A20A80685}"/>
              </a:ext>
            </a:extLst>
          </p:cNvPr>
          <p:cNvPicPr>
            <a:picLocks noChangeAspect="1"/>
          </p:cNvPicPr>
          <p:nvPr/>
        </p:nvPicPr>
        <p:blipFill>
          <a:blip r:embed="rId3"/>
          <a:stretch>
            <a:fillRect/>
          </a:stretch>
        </p:blipFill>
        <p:spPr>
          <a:xfrm>
            <a:off x="824893" y="4048836"/>
            <a:ext cx="2194543" cy="1032111"/>
          </a:xfrm>
          <a:prstGeom prst="rect">
            <a:avLst/>
          </a:prstGeom>
        </p:spPr>
      </p:pic>
      <p:pic>
        <p:nvPicPr>
          <p:cNvPr id="10" name="Picture 9">
            <a:extLst>
              <a:ext uri="{FF2B5EF4-FFF2-40B4-BE49-F238E27FC236}">
                <a16:creationId xmlns:a16="http://schemas.microsoft.com/office/drawing/2014/main" id="{8D14766E-DF9D-4BD3-A4CE-E9398F5B066B}"/>
              </a:ext>
            </a:extLst>
          </p:cNvPr>
          <p:cNvPicPr>
            <a:picLocks noChangeAspect="1"/>
          </p:cNvPicPr>
          <p:nvPr/>
        </p:nvPicPr>
        <p:blipFill>
          <a:blip r:embed="rId4"/>
          <a:stretch>
            <a:fillRect/>
          </a:stretch>
        </p:blipFill>
        <p:spPr>
          <a:xfrm>
            <a:off x="1046554" y="1589757"/>
            <a:ext cx="1751221" cy="1069294"/>
          </a:xfrm>
          <a:prstGeom prst="rect">
            <a:avLst/>
          </a:prstGeom>
        </p:spPr>
      </p:pic>
      <p:pic>
        <p:nvPicPr>
          <p:cNvPr id="11" name="Picture 10">
            <a:extLst>
              <a:ext uri="{FF2B5EF4-FFF2-40B4-BE49-F238E27FC236}">
                <a16:creationId xmlns:a16="http://schemas.microsoft.com/office/drawing/2014/main" id="{140FABA4-FE3F-45CF-A9DA-01B657E85B02}"/>
              </a:ext>
            </a:extLst>
          </p:cNvPr>
          <p:cNvPicPr>
            <a:picLocks noChangeAspect="1"/>
          </p:cNvPicPr>
          <p:nvPr/>
        </p:nvPicPr>
        <p:blipFill>
          <a:blip r:embed="rId5"/>
          <a:stretch>
            <a:fillRect/>
          </a:stretch>
        </p:blipFill>
        <p:spPr>
          <a:xfrm>
            <a:off x="4862277" y="1524617"/>
            <a:ext cx="1962232" cy="1199574"/>
          </a:xfrm>
          <a:prstGeom prst="rect">
            <a:avLst/>
          </a:prstGeom>
        </p:spPr>
      </p:pic>
      <p:pic>
        <p:nvPicPr>
          <p:cNvPr id="12" name="Picture 11">
            <a:extLst>
              <a:ext uri="{FF2B5EF4-FFF2-40B4-BE49-F238E27FC236}">
                <a16:creationId xmlns:a16="http://schemas.microsoft.com/office/drawing/2014/main" id="{07A34EC2-3EE0-4891-B102-136CD9EBF372}"/>
              </a:ext>
            </a:extLst>
          </p:cNvPr>
          <p:cNvPicPr>
            <a:picLocks noChangeAspect="1"/>
          </p:cNvPicPr>
          <p:nvPr/>
        </p:nvPicPr>
        <p:blipFill>
          <a:blip r:embed="rId6"/>
          <a:stretch>
            <a:fillRect/>
          </a:stretch>
        </p:blipFill>
        <p:spPr>
          <a:xfrm>
            <a:off x="4912147" y="3902110"/>
            <a:ext cx="1862493" cy="1325563"/>
          </a:xfrm>
          <a:prstGeom prst="rect">
            <a:avLst/>
          </a:prstGeom>
        </p:spPr>
      </p:pic>
      <p:sp>
        <p:nvSpPr>
          <p:cNvPr id="13" name="TextBox 12">
            <a:extLst>
              <a:ext uri="{FF2B5EF4-FFF2-40B4-BE49-F238E27FC236}">
                <a16:creationId xmlns:a16="http://schemas.microsoft.com/office/drawing/2014/main" id="{48539F80-0FAB-4634-ADCE-8EA46A7A1729}"/>
              </a:ext>
            </a:extLst>
          </p:cNvPr>
          <p:cNvSpPr txBox="1"/>
          <p:nvPr/>
        </p:nvSpPr>
        <p:spPr>
          <a:xfrm>
            <a:off x="2102424" y="2355436"/>
            <a:ext cx="150554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 group</a:t>
            </a:r>
          </a:p>
        </p:txBody>
      </p:sp>
      <p:sp>
        <p:nvSpPr>
          <p:cNvPr id="14" name="TextBox 13">
            <a:extLst>
              <a:ext uri="{FF2B5EF4-FFF2-40B4-BE49-F238E27FC236}">
                <a16:creationId xmlns:a16="http://schemas.microsoft.com/office/drawing/2014/main" id="{521C3E12-491B-403D-9109-BF238FBFBE16}"/>
              </a:ext>
            </a:extLst>
          </p:cNvPr>
          <p:cNvSpPr txBox="1"/>
          <p:nvPr/>
        </p:nvSpPr>
        <p:spPr>
          <a:xfrm>
            <a:off x="2102424" y="4802276"/>
            <a:ext cx="180057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 group</a:t>
            </a:r>
          </a:p>
        </p:txBody>
      </p:sp>
      <p:sp>
        <p:nvSpPr>
          <p:cNvPr id="15" name="TextBox 14">
            <a:extLst>
              <a:ext uri="{FF2B5EF4-FFF2-40B4-BE49-F238E27FC236}">
                <a16:creationId xmlns:a16="http://schemas.microsoft.com/office/drawing/2014/main" id="{DEF10885-8446-4B2C-90EE-FBDCEF3851D8}"/>
              </a:ext>
            </a:extLst>
          </p:cNvPr>
          <p:cNvSpPr txBox="1"/>
          <p:nvPr/>
        </p:nvSpPr>
        <p:spPr>
          <a:xfrm>
            <a:off x="270718" y="5497174"/>
            <a:ext cx="4137533"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MD</a:t>
            </a:r>
            <a:r>
              <a:rPr lang="en-US" sz="2800" baseline="-25000" dirty="0" err="1">
                <a:latin typeface="Arial" panose="020B0604020202020204" pitchFamily="34" charset="0"/>
                <a:cs typeface="Arial" panose="020B0604020202020204" pitchFamily="34" charset="0"/>
              </a:rPr>
              <a:t>x</a:t>
            </a:r>
            <a:r>
              <a:rPr lang="en-US" sz="2800" dirty="0" err="1">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 is the standard formula for silicone</a:t>
            </a:r>
          </a:p>
        </p:txBody>
      </p:sp>
      <p:sp>
        <p:nvSpPr>
          <p:cNvPr id="16" name="TextBox 15">
            <a:extLst>
              <a:ext uri="{FF2B5EF4-FFF2-40B4-BE49-F238E27FC236}">
                <a16:creationId xmlns:a16="http://schemas.microsoft.com/office/drawing/2014/main" id="{0BE16C39-83B8-4B7C-AF6B-F4875F64A7FD}"/>
              </a:ext>
            </a:extLst>
          </p:cNvPr>
          <p:cNvSpPr txBox="1"/>
          <p:nvPr/>
        </p:nvSpPr>
        <p:spPr>
          <a:xfrm>
            <a:off x="6026180" y="2326960"/>
            <a:ext cx="141891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 group</a:t>
            </a:r>
          </a:p>
        </p:txBody>
      </p:sp>
      <p:sp>
        <p:nvSpPr>
          <p:cNvPr id="17" name="TextBox 16">
            <a:extLst>
              <a:ext uri="{FF2B5EF4-FFF2-40B4-BE49-F238E27FC236}">
                <a16:creationId xmlns:a16="http://schemas.microsoft.com/office/drawing/2014/main" id="{505CC6B8-6879-41F4-A95B-34DC6BB542EE}"/>
              </a:ext>
            </a:extLst>
          </p:cNvPr>
          <p:cNvSpPr txBox="1"/>
          <p:nvPr/>
        </p:nvSpPr>
        <p:spPr>
          <a:xfrm>
            <a:off x="4075306" y="2850180"/>
            <a:ext cx="4137533"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Trialkoxy</a:t>
            </a:r>
            <a:r>
              <a:rPr lang="en-US" sz="2800" dirty="0">
                <a:latin typeface="Arial" panose="020B0604020202020204" pitchFamily="34" charset="0"/>
                <a:cs typeface="Arial" panose="020B0604020202020204" pitchFamily="34" charset="0"/>
              </a:rPr>
              <a:t> silanes are T groups</a:t>
            </a:r>
          </a:p>
        </p:txBody>
      </p:sp>
      <p:sp>
        <p:nvSpPr>
          <p:cNvPr id="18" name="TextBox 17">
            <a:extLst>
              <a:ext uri="{FF2B5EF4-FFF2-40B4-BE49-F238E27FC236}">
                <a16:creationId xmlns:a16="http://schemas.microsoft.com/office/drawing/2014/main" id="{DAEDB9B9-E004-4033-B061-6F41BB45B65C}"/>
              </a:ext>
            </a:extLst>
          </p:cNvPr>
          <p:cNvSpPr txBox="1"/>
          <p:nvPr/>
        </p:nvSpPr>
        <p:spPr>
          <a:xfrm>
            <a:off x="6026180" y="4802276"/>
            <a:ext cx="180057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Q group</a:t>
            </a:r>
          </a:p>
        </p:txBody>
      </p:sp>
    </p:spTree>
    <p:extLst>
      <p:ext uri="{BB962C8B-B14F-4D97-AF65-F5344CB8AC3E}">
        <p14:creationId xmlns:p14="http://schemas.microsoft.com/office/powerpoint/2010/main" val="22842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3A45-9A0B-46E6-B2C8-9C8DF618B15A}"/>
              </a:ext>
            </a:extLst>
          </p:cNvPr>
          <p:cNvSpPr>
            <a:spLocks noGrp="1"/>
          </p:cNvSpPr>
          <p:nvPr>
            <p:ph type="title"/>
          </p:nvPr>
        </p:nvSpPr>
        <p:spPr/>
        <p:txBody>
          <a:bodyPr>
            <a:normAutofit/>
          </a:bodyPr>
          <a:lstStyle/>
          <a:p>
            <a:r>
              <a:rPr lang="en-US" sz="4400" dirty="0">
                <a:latin typeface="Arial" panose="020B0604020202020204" pitchFamily="34" charset="0"/>
              </a:rPr>
              <a:t>Formulation</a:t>
            </a:r>
          </a:p>
        </p:txBody>
      </p:sp>
      <p:graphicFrame>
        <p:nvGraphicFramePr>
          <p:cNvPr id="3" name="Table 3">
            <a:extLst>
              <a:ext uri="{FF2B5EF4-FFF2-40B4-BE49-F238E27FC236}">
                <a16:creationId xmlns:a16="http://schemas.microsoft.com/office/drawing/2014/main" id="{5B762717-82CB-4A68-B316-90E4DAC2EF33}"/>
              </a:ext>
            </a:extLst>
          </p:cNvPr>
          <p:cNvGraphicFramePr>
            <a:graphicFrameLocks noGrp="1"/>
          </p:cNvGraphicFramePr>
          <p:nvPr>
            <p:extLst>
              <p:ext uri="{D42A27DB-BD31-4B8C-83A1-F6EECF244321}">
                <p14:modId xmlns:p14="http://schemas.microsoft.com/office/powerpoint/2010/main" val="2895367756"/>
              </p:ext>
            </p:extLst>
          </p:nvPr>
        </p:nvGraphicFramePr>
        <p:xfrm>
          <a:off x="797392" y="1982043"/>
          <a:ext cx="7354203" cy="2249680"/>
        </p:xfrm>
        <a:graphic>
          <a:graphicData uri="http://schemas.openxmlformats.org/drawingml/2006/table">
            <a:tbl>
              <a:tblPr firstRow="1" bandRow="1">
                <a:tableStyleId>{00A15C55-8517-42AA-B614-E9B94910E393}</a:tableStyleId>
              </a:tblPr>
              <a:tblGrid>
                <a:gridCol w="2548185">
                  <a:extLst>
                    <a:ext uri="{9D8B030D-6E8A-4147-A177-3AD203B41FA5}">
                      <a16:colId xmlns:a16="http://schemas.microsoft.com/office/drawing/2014/main" val="2824177024"/>
                    </a:ext>
                  </a:extLst>
                </a:gridCol>
                <a:gridCol w="2354617">
                  <a:extLst>
                    <a:ext uri="{9D8B030D-6E8A-4147-A177-3AD203B41FA5}">
                      <a16:colId xmlns:a16="http://schemas.microsoft.com/office/drawing/2014/main" val="2010806577"/>
                    </a:ext>
                  </a:extLst>
                </a:gridCol>
                <a:gridCol w="2451401">
                  <a:extLst>
                    <a:ext uri="{9D8B030D-6E8A-4147-A177-3AD203B41FA5}">
                      <a16:colId xmlns:a16="http://schemas.microsoft.com/office/drawing/2014/main" val="3815624466"/>
                    </a:ext>
                  </a:extLst>
                </a:gridCol>
              </a:tblGrid>
              <a:tr h="370840">
                <a:tc>
                  <a:txBody>
                    <a:bodyPr/>
                    <a:lstStyle/>
                    <a:p>
                      <a:pPr marL="0" marR="0" algn="r">
                        <a:lnSpc>
                          <a:spcPct val="107000"/>
                        </a:lnSpc>
                        <a:spcBef>
                          <a:spcPts val="460"/>
                        </a:spcBef>
                        <a:spcAft>
                          <a:spcPts val="225"/>
                        </a:spcAft>
                      </a:pPr>
                      <a:r>
                        <a:rPr lang="en-US" sz="2400" dirty="0">
                          <a:effectLst/>
                        </a:rPr>
                        <a:t>Ingredient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tc>
                  <a:txBody>
                    <a:bodyPr/>
                    <a:lstStyle/>
                    <a:p>
                      <a:pPr marL="0" marR="0" algn="ctr">
                        <a:lnSpc>
                          <a:spcPct val="107000"/>
                        </a:lnSpc>
                        <a:spcBef>
                          <a:spcPts val="460"/>
                        </a:spcBef>
                        <a:spcAft>
                          <a:spcPts val="225"/>
                        </a:spcAft>
                      </a:pPr>
                      <a:r>
                        <a:rPr lang="en-US" sz="2400" dirty="0">
                          <a:effectLst/>
                        </a:rPr>
                        <a:t>Amount (</a:t>
                      </a:r>
                      <a:r>
                        <a:rPr lang="en-US" sz="2400" dirty="0" err="1">
                          <a:effectLst/>
                        </a:rPr>
                        <a:t>wt</a:t>
                      </a:r>
                      <a:r>
                        <a:rPr lang="en-US" sz="2400" dirty="0">
                          <a:effectLst/>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tc>
                  <a:txBody>
                    <a:bodyPr/>
                    <a:lstStyle/>
                    <a:p>
                      <a:pPr marL="0" marR="0" algn="l">
                        <a:lnSpc>
                          <a:spcPct val="107000"/>
                        </a:lnSpc>
                        <a:spcBef>
                          <a:spcPts val="460"/>
                        </a:spcBef>
                        <a:spcAft>
                          <a:spcPts val="225"/>
                        </a:spcAft>
                      </a:pPr>
                      <a:r>
                        <a:rPr lang="en-US" sz="2400" dirty="0">
                          <a:effectLst/>
                        </a:rPr>
                        <a:t>Purpose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extLst>
                  <a:ext uri="{0D108BD9-81ED-4DB2-BD59-A6C34878D82A}">
                    <a16:rowId xmlns:a16="http://schemas.microsoft.com/office/drawing/2014/main" val="1355446865"/>
                  </a:ext>
                </a:extLst>
              </a:tr>
              <a:tr h="370840">
                <a:tc>
                  <a:txBody>
                    <a:bodyPr/>
                    <a:lstStyle/>
                    <a:p>
                      <a:pPr marL="0" marR="0" algn="r">
                        <a:lnSpc>
                          <a:spcPct val="107000"/>
                        </a:lnSpc>
                        <a:spcBef>
                          <a:spcPts val="460"/>
                        </a:spcBef>
                        <a:spcAft>
                          <a:spcPts val="225"/>
                        </a:spcAft>
                      </a:pPr>
                      <a:r>
                        <a:rPr lang="en-US" sz="2400" dirty="0" err="1">
                          <a:effectLst/>
                        </a:rPr>
                        <a:t>Mercaptosilicon</a:t>
                      </a:r>
                      <a:r>
                        <a:rPr lang="en-US" sz="2400" dirty="0">
                          <a:effectLst/>
                        </a:rPr>
                        <a:t> Resin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460"/>
                        </a:spcBef>
                        <a:spcAft>
                          <a:spcPts val="225"/>
                        </a:spcAft>
                      </a:pPr>
                      <a:r>
                        <a:rPr lang="en-US" sz="2400" dirty="0">
                          <a:effectLst/>
                        </a:rPr>
                        <a:t>5-40%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l">
                        <a:lnSpc>
                          <a:spcPct val="107000"/>
                        </a:lnSpc>
                        <a:spcBef>
                          <a:spcPts val="460"/>
                        </a:spcBef>
                        <a:spcAft>
                          <a:spcPts val="225"/>
                        </a:spcAft>
                      </a:pPr>
                      <a:r>
                        <a:rPr lang="en-US" sz="2400" dirty="0">
                          <a:effectLst/>
                        </a:rPr>
                        <a:t>Cross-linker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398499775"/>
                  </a:ext>
                </a:extLst>
              </a:tr>
              <a:tr h="370840">
                <a:tc>
                  <a:txBody>
                    <a:bodyPr/>
                    <a:lstStyle/>
                    <a:p>
                      <a:pPr marL="0" marR="0" algn="r">
                        <a:lnSpc>
                          <a:spcPct val="107000"/>
                        </a:lnSpc>
                        <a:spcBef>
                          <a:spcPts val="460"/>
                        </a:spcBef>
                        <a:spcAft>
                          <a:spcPts val="225"/>
                        </a:spcAft>
                      </a:pPr>
                      <a:r>
                        <a:rPr lang="en-US" sz="2400" dirty="0">
                          <a:effectLst/>
                        </a:rPr>
                        <a:t>65K</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460"/>
                        </a:spcBef>
                        <a:spcAft>
                          <a:spcPts val="225"/>
                        </a:spcAft>
                      </a:pPr>
                      <a:r>
                        <a:rPr lang="en-US" sz="2400" dirty="0">
                          <a:effectLst/>
                        </a:rPr>
                        <a:t>50-70%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l">
                        <a:lnSpc>
                          <a:spcPct val="107000"/>
                        </a:lnSpc>
                        <a:spcBef>
                          <a:spcPts val="460"/>
                        </a:spcBef>
                        <a:spcAft>
                          <a:spcPts val="225"/>
                        </a:spcAft>
                      </a:pPr>
                      <a:r>
                        <a:rPr lang="en-US" sz="2400" dirty="0">
                          <a:effectLst/>
                        </a:rPr>
                        <a:t>Extender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62681200"/>
                  </a:ext>
                </a:extLst>
              </a:tr>
              <a:tr h="370840">
                <a:tc>
                  <a:txBody>
                    <a:bodyPr/>
                    <a:lstStyle/>
                    <a:p>
                      <a:pPr marL="0" marR="0" algn="r">
                        <a:lnSpc>
                          <a:spcPct val="107000"/>
                        </a:lnSpc>
                        <a:spcBef>
                          <a:spcPts val="460"/>
                        </a:spcBef>
                        <a:spcAft>
                          <a:spcPts val="225"/>
                        </a:spcAft>
                      </a:pPr>
                      <a:r>
                        <a:rPr lang="en-US" sz="2400" dirty="0">
                          <a:effectLst/>
                        </a:rPr>
                        <a:t>Vinyl Silicon Resin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460"/>
                        </a:spcBef>
                        <a:spcAft>
                          <a:spcPts val="225"/>
                        </a:spcAft>
                      </a:pPr>
                      <a:r>
                        <a:rPr lang="en-US" sz="2400" dirty="0">
                          <a:effectLst/>
                        </a:rPr>
                        <a:t>15-25%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l">
                        <a:lnSpc>
                          <a:spcPct val="107000"/>
                        </a:lnSpc>
                        <a:spcBef>
                          <a:spcPts val="460"/>
                        </a:spcBef>
                        <a:spcAft>
                          <a:spcPts val="225"/>
                        </a:spcAft>
                      </a:pPr>
                      <a:r>
                        <a:rPr lang="en-US" sz="2400" dirty="0">
                          <a:effectLst/>
                        </a:rPr>
                        <a:t>Softer Cross-Linker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46931748"/>
                  </a:ext>
                </a:extLst>
              </a:tr>
              <a:tr h="370840">
                <a:tc>
                  <a:txBody>
                    <a:bodyPr/>
                    <a:lstStyle/>
                    <a:p>
                      <a:pPr marL="0" marR="0" algn="r">
                        <a:lnSpc>
                          <a:spcPct val="107000"/>
                        </a:lnSpc>
                        <a:spcBef>
                          <a:spcPts val="460"/>
                        </a:spcBef>
                        <a:spcAft>
                          <a:spcPts val="225"/>
                        </a:spcAft>
                      </a:pPr>
                      <a:r>
                        <a:rPr lang="en-US" sz="2400" dirty="0">
                          <a:effectLst/>
                        </a:rPr>
                        <a:t>TP0-L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460"/>
                        </a:spcBef>
                        <a:spcAft>
                          <a:spcPts val="225"/>
                        </a:spcAft>
                      </a:pPr>
                      <a:r>
                        <a:rPr lang="en-US" sz="2400" dirty="0">
                          <a:effectLst/>
                        </a:rPr>
                        <a:t>0.6-0.7%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l">
                        <a:lnSpc>
                          <a:spcPct val="107000"/>
                        </a:lnSpc>
                        <a:spcBef>
                          <a:spcPts val="460"/>
                        </a:spcBef>
                        <a:spcAft>
                          <a:spcPts val="225"/>
                        </a:spcAft>
                      </a:pPr>
                      <a:r>
                        <a:rPr lang="en-US" sz="2400" dirty="0" err="1">
                          <a:effectLst/>
                        </a:rPr>
                        <a:t>Photoinitiator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862650386"/>
                  </a:ext>
                </a:extLst>
              </a:tr>
            </a:tbl>
          </a:graphicData>
        </a:graphic>
      </p:graphicFrame>
    </p:spTree>
    <p:extLst>
      <p:ext uri="{BB962C8B-B14F-4D97-AF65-F5344CB8AC3E}">
        <p14:creationId xmlns:p14="http://schemas.microsoft.com/office/powerpoint/2010/main" val="191095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99CBDD-F024-46FC-918B-7FED7D6A9CEF}"/>
              </a:ext>
            </a:extLst>
          </p:cNvPr>
          <p:cNvGrpSpPr/>
          <p:nvPr/>
        </p:nvGrpSpPr>
        <p:grpSpPr>
          <a:xfrm>
            <a:off x="5694820" y="1460440"/>
            <a:ext cx="3449180" cy="1568777"/>
            <a:chOff x="0" y="0"/>
            <a:chExt cx="2553086" cy="1012915"/>
          </a:xfrm>
        </p:grpSpPr>
        <p:pic>
          <p:nvPicPr>
            <p:cNvPr id="9" name="Picture 8">
              <a:extLst>
                <a:ext uri="{FF2B5EF4-FFF2-40B4-BE49-F238E27FC236}">
                  <a16:creationId xmlns:a16="http://schemas.microsoft.com/office/drawing/2014/main" id="{904CF5E7-1732-4F30-B993-C12D6499B412}"/>
                </a:ext>
              </a:extLst>
            </p:cNvPr>
            <p:cNvPicPr/>
            <p:nvPr/>
          </p:nvPicPr>
          <p:blipFill>
            <a:blip r:embed="rId3"/>
            <a:stretch>
              <a:fillRect/>
            </a:stretch>
          </p:blipFill>
          <p:spPr>
            <a:xfrm>
              <a:off x="0" y="0"/>
              <a:ext cx="2413000" cy="939800"/>
            </a:xfrm>
            <a:prstGeom prst="rect">
              <a:avLst/>
            </a:prstGeom>
          </p:spPr>
        </p:pic>
        <p:sp>
          <p:nvSpPr>
            <p:cNvPr id="10" name="TextBox 9">
              <a:extLst>
                <a:ext uri="{FF2B5EF4-FFF2-40B4-BE49-F238E27FC236}">
                  <a16:creationId xmlns:a16="http://schemas.microsoft.com/office/drawing/2014/main" id="{B515E607-34B3-4385-817E-80363F78573A}"/>
                </a:ext>
              </a:extLst>
            </p:cNvPr>
            <p:cNvSpPr txBox="1"/>
            <p:nvPr/>
          </p:nvSpPr>
          <p:spPr>
            <a:xfrm>
              <a:off x="587599" y="756038"/>
              <a:ext cx="344170" cy="256808"/>
            </a:xfrm>
            <a:prstGeom prst="rect">
              <a:avLst/>
            </a:prstGeom>
            <a:noFill/>
          </p:spPr>
          <p:txBody>
            <a:bodyPr wrap="square" rtlCol="0">
              <a:spAutoFit/>
            </a:bodyPr>
            <a:lstStyle/>
            <a:p>
              <a:pPr>
                <a:lnSpc>
                  <a:spcPct val="107000"/>
                </a:lnSpc>
                <a:spcAft>
                  <a:spcPts val="600"/>
                </a:spcAft>
              </a:pP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x</a:t>
              </a:r>
              <a:endParaRPr lang="en-US" sz="110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CF6C550-90F1-473C-A0F6-391AB47B6007}"/>
                </a:ext>
              </a:extLst>
            </p:cNvPr>
            <p:cNvSpPr txBox="1"/>
            <p:nvPr/>
          </p:nvSpPr>
          <p:spPr>
            <a:xfrm>
              <a:off x="1066324" y="756107"/>
              <a:ext cx="250353" cy="256808"/>
            </a:xfrm>
            <a:prstGeom prst="rect">
              <a:avLst/>
            </a:prstGeom>
            <a:noFill/>
          </p:spPr>
          <p:txBody>
            <a:bodyPr wrap="none" rtlCol="0">
              <a:spAutoFit/>
            </a:bodyPr>
            <a:lstStyle/>
            <a:p>
              <a:pPr>
                <a:lnSpc>
                  <a:spcPct val="107000"/>
                </a:lnSpc>
                <a:spcAft>
                  <a:spcPts val="600"/>
                </a:spcAft>
              </a:pP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y</a:t>
              </a:r>
              <a:endParaRPr lang="en-US" sz="1100">
                <a:latin typeface="Arial" panose="020B0604020202020204" pitchFamily="34" charset="0"/>
                <a:ea typeface="Calibri" panose="020F0502020204030204" pitchFamily="34" charset="0"/>
                <a:cs typeface="Arial" panose="020B0604020202020204" pitchFamily="34" charset="0"/>
              </a:endParaRPr>
            </a:p>
          </p:txBody>
        </p:sp>
        <p:sp>
          <p:nvSpPr>
            <p:cNvPr id="12" name="TextBox 13">
              <a:extLst>
                <a:ext uri="{FF2B5EF4-FFF2-40B4-BE49-F238E27FC236}">
                  <a16:creationId xmlns:a16="http://schemas.microsoft.com/office/drawing/2014/main" id="{30731216-5F0D-46EC-ADBA-FCEF2B690DDC}"/>
                </a:ext>
              </a:extLst>
            </p:cNvPr>
            <p:cNvSpPr txBox="1"/>
            <p:nvPr/>
          </p:nvSpPr>
          <p:spPr>
            <a:xfrm>
              <a:off x="2302733" y="756064"/>
              <a:ext cx="250353" cy="256808"/>
            </a:xfrm>
            <a:prstGeom prst="rect">
              <a:avLst/>
            </a:prstGeom>
            <a:noFill/>
          </p:spPr>
          <p:txBody>
            <a:bodyPr wrap="none" rtlCol="0">
              <a:spAutoFit/>
            </a:bodyPr>
            <a:lstStyle/>
            <a:p>
              <a:pPr>
                <a:lnSpc>
                  <a:spcPct val="107000"/>
                </a:lnSpc>
                <a:spcAft>
                  <a:spcPts val="600"/>
                </a:spcAft>
              </a:pP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z</a:t>
              </a:r>
              <a:endParaRPr lang="en-US" sz="1100">
                <a:latin typeface="Arial" panose="020B0604020202020204" pitchFamily="34" charset="0"/>
                <a:ea typeface="Calibri" panose="020F050202020403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1D5E98F7-AB42-4C90-9DA1-572AD6C3A2A4}"/>
              </a:ext>
            </a:extLst>
          </p:cNvPr>
          <p:cNvPicPr>
            <a:picLocks noChangeAspect="1"/>
          </p:cNvPicPr>
          <p:nvPr/>
        </p:nvPicPr>
        <p:blipFill rotWithShape="1">
          <a:blip r:embed="rId4"/>
          <a:srcRect r="51972" b="32272"/>
          <a:stretch/>
        </p:blipFill>
        <p:spPr>
          <a:xfrm>
            <a:off x="557950" y="1914365"/>
            <a:ext cx="4923027" cy="3433358"/>
          </a:xfrm>
          <a:prstGeom prst="rect">
            <a:avLst/>
          </a:prstGeom>
        </p:spPr>
      </p:pic>
      <p:sp>
        <p:nvSpPr>
          <p:cNvPr id="4" name="Title 3">
            <a:extLst>
              <a:ext uri="{FF2B5EF4-FFF2-40B4-BE49-F238E27FC236}">
                <a16:creationId xmlns:a16="http://schemas.microsoft.com/office/drawing/2014/main" id="{031C2764-CF63-4CA4-ACCA-0C059A695F50}"/>
              </a:ext>
            </a:extLst>
          </p:cNvPr>
          <p:cNvSpPr>
            <a:spLocks noGrp="1"/>
          </p:cNvSpPr>
          <p:nvPr>
            <p:ph type="title"/>
          </p:nvPr>
        </p:nvSpPr>
        <p:spPr/>
        <p:txBody>
          <a:bodyPr/>
          <a:lstStyle/>
          <a:p>
            <a:r>
              <a:rPr lang="en-US" dirty="0">
                <a:latin typeface="Arial" panose="020B0604020202020204" pitchFamily="34" charset="0"/>
              </a:rPr>
              <a:t>MQT(SH) Silicon Resins </a:t>
            </a:r>
          </a:p>
        </p:txBody>
      </p:sp>
    </p:spTree>
    <p:extLst>
      <p:ext uri="{BB962C8B-B14F-4D97-AF65-F5344CB8AC3E}">
        <p14:creationId xmlns:p14="http://schemas.microsoft.com/office/powerpoint/2010/main" val="75846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6307775-17D4-4BBC-9844-8908B473A197}"/>
              </a:ext>
            </a:extLst>
          </p:cNvPr>
          <p:cNvGrpSpPr/>
          <p:nvPr/>
        </p:nvGrpSpPr>
        <p:grpSpPr>
          <a:xfrm>
            <a:off x="5763327" y="2002146"/>
            <a:ext cx="2673700" cy="2665831"/>
            <a:chOff x="3847080" y="3869852"/>
            <a:chExt cx="2644858" cy="2794928"/>
          </a:xfrm>
        </p:grpSpPr>
        <p:sp>
          <p:nvSpPr>
            <p:cNvPr id="14" name="TextBox 13">
              <a:extLst>
                <a:ext uri="{FF2B5EF4-FFF2-40B4-BE49-F238E27FC236}">
                  <a16:creationId xmlns:a16="http://schemas.microsoft.com/office/drawing/2014/main" id="{7DD78709-4A17-4C6F-8B1E-2825EED85496}"/>
                </a:ext>
              </a:extLst>
            </p:cNvPr>
            <p:cNvSpPr txBox="1"/>
            <p:nvPr/>
          </p:nvSpPr>
          <p:spPr>
            <a:xfrm>
              <a:off x="5533293" y="3997785"/>
              <a:ext cx="298480" cy="48402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t>
              </a:r>
            </a:p>
          </p:txBody>
        </p:sp>
        <p:sp>
          <p:nvSpPr>
            <p:cNvPr id="15" name="TextBox 14">
              <a:extLst>
                <a:ext uri="{FF2B5EF4-FFF2-40B4-BE49-F238E27FC236}">
                  <a16:creationId xmlns:a16="http://schemas.microsoft.com/office/drawing/2014/main" id="{56567CA5-F156-4ADF-AB09-074CF6D1BECE}"/>
                </a:ext>
              </a:extLst>
            </p:cNvPr>
            <p:cNvSpPr txBox="1"/>
            <p:nvPr/>
          </p:nvSpPr>
          <p:spPr>
            <a:xfrm>
              <a:off x="4774939" y="5279284"/>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a:t>
              </a:r>
            </a:p>
          </p:txBody>
        </p:sp>
        <p:sp>
          <p:nvSpPr>
            <p:cNvPr id="16" name="TextBox 15">
              <a:extLst>
                <a:ext uri="{FF2B5EF4-FFF2-40B4-BE49-F238E27FC236}">
                  <a16:creationId xmlns:a16="http://schemas.microsoft.com/office/drawing/2014/main" id="{6124ABBC-4735-494E-AFAD-08AA1BAEE061}"/>
                </a:ext>
              </a:extLst>
            </p:cNvPr>
            <p:cNvSpPr txBox="1"/>
            <p:nvPr/>
          </p:nvSpPr>
          <p:spPr>
            <a:xfrm>
              <a:off x="5750170" y="5202462"/>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7" name="TextBox 16">
              <a:extLst>
                <a:ext uri="{FF2B5EF4-FFF2-40B4-BE49-F238E27FC236}">
                  <a16:creationId xmlns:a16="http://schemas.microsoft.com/office/drawing/2014/main" id="{7C765B53-A236-4778-B049-8D6183012D87}"/>
                </a:ext>
              </a:extLst>
            </p:cNvPr>
            <p:cNvSpPr txBox="1"/>
            <p:nvPr/>
          </p:nvSpPr>
          <p:spPr>
            <a:xfrm>
              <a:off x="6139592" y="6180758"/>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graphicFrame>
          <p:nvGraphicFramePr>
            <p:cNvPr id="18" name="Object 17">
              <a:extLst>
                <a:ext uri="{FF2B5EF4-FFF2-40B4-BE49-F238E27FC236}">
                  <a16:creationId xmlns:a16="http://schemas.microsoft.com/office/drawing/2014/main" id="{E8081657-BF5F-4320-8DD8-93FFD7A9F947}"/>
                </a:ext>
              </a:extLst>
            </p:cNvPr>
            <p:cNvGraphicFramePr>
              <a:graphicFrameLocks noChangeAspect="1"/>
            </p:cNvGraphicFramePr>
            <p:nvPr>
              <p:extLst>
                <p:ext uri="{D42A27DB-BD31-4B8C-83A1-F6EECF244321}">
                  <p14:modId xmlns:p14="http://schemas.microsoft.com/office/powerpoint/2010/main" val="63212178"/>
                </p:ext>
              </p:extLst>
            </p:nvPr>
          </p:nvGraphicFramePr>
          <p:xfrm>
            <a:off x="3847080" y="3869852"/>
            <a:ext cx="2435125" cy="2665216"/>
          </p:xfrm>
          <a:graphic>
            <a:graphicData uri="http://schemas.openxmlformats.org/presentationml/2006/ole">
              <mc:AlternateContent xmlns:mc="http://schemas.openxmlformats.org/markup-compatibility/2006">
                <mc:Choice xmlns:v="urn:schemas-microsoft-com:vml" Requires="v">
                  <p:oleObj spid="_x0000_s27680" name="ChemDoodle OLE" r:id="rId4" imgW="1612800" imgH="1765440" progId="CHEMDOODLEOLE.ChemDoodleEmbeddedObject.1">
                    <p:embed/>
                  </p:oleObj>
                </mc:Choice>
                <mc:Fallback>
                  <p:oleObj name="ChemDoodle OLE" r:id="rId4" imgW="1612800" imgH="1765440" progId="CHEMDOODLEOLE.ChemDoodleEmbeddedObject.1">
                    <p:embed/>
                    <p:pic>
                      <p:nvPicPr>
                        <p:cNvPr id="18" name="Object 17">
                          <a:extLst>
                            <a:ext uri="{FF2B5EF4-FFF2-40B4-BE49-F238E27FC236}">
                              <a16:creationId xmlns:a16="http://schemas.microsoft.com/office/drawing/2014/main" id="{E8081657-BF5F-4320-8DD8-93FFD7A9F947}"/>
                            </a:ext>
                          </a:extLst>
                        </p:cNvPr>
                        <p:cNvPicPr/>
                        <p:nvPr/>
                      </p:nvPicPr>
                      <p:blipFill>
                        <a:blip r:embed="rId5"/>
                        <a:stretch>
                          <a:fillRect/>
                        </a:stretch>
                      </p:blipFill>
                      <p:spPr>
                        <a:xfrm>
                          <a:off x="3847080" y="3869852"/>
                          <a:ext cx="2435125" cy="2665216"/>
                        </a:xfrm>
                        <a:prstGeom prst="rect">
                          <a:avLst/>
                        </a:prstGeom>
                      </p:spPr>
                    </p:pic>
                  </p:oleObj>
                </mc:Fallback>
              </mc:AlternateContent>
            </a:graphicData>
          </a:graphic>
        </p:graphicFrame>
      </p:grpSp>
      <p:pic>
        <p:nvPicPr>
          <p:cNvPr id="2" name="Picture 1">
            <a:extLst>
              <a:ext uri="{FF2B5EF4-FFF2-40B4-BE49-F238E27FC236}">
                <a16:creationId xmlns:a16="http://schemas.microsoft.com/office/drawing/2014/main" id="{AA5F324A-A217-4FC3-9570-5C7A60530EC0}"/>
              </a:ext>
            </a:extLst>
          </p:cNvPr>
          <p:cNvPicPr>
            <a:picLocks noChangeAspect="1"/>
          </p:cNvPicPr>
          <p:nvPr/>
        </p:nvPicPr>
        <p:blipFill rotWithShape="1">
          <a:blip r:embed="rId6"/>
          <a:srcRect l="47887"/>
          <a:stretch/>
        </p:blipFill>
        <p:spPr>
          <a:xfrm>
            <a:off x="249374" y="1335031"/>
            <a:ext cx="5822252" cy="5309492"/>
          </a:xfrm>
          <a:prstGeom prst="rect">
            <a:avLst/>
          </a:prstGeom>
        </p:spPr>
      </p:pic>
      <p:sp>
        <p:nvSpPr>
          <p:cNvPr id="3" name="Title 2">
            <a:extLst>
              <a:ext uri="{FF2B5EF4-FFF2-40B4-BE49-F238E27FC236}">
                <a16:creationId xmlns:a16="http://schemas.microsoft.com/office/drawing/2014/main" id="{3DEB3CE2-7601-426B-B298-6033B07C804B}"/>
              </a:ext>
            </a:extLst>
          </p:cNvPr>
          <p:cNvSpPr>
            <a:spLocks noGrp="1"/>
          </p:cNvSpPr>
          <p:nvPr>
            <p:ph type="title"/>
          </p:nvPr>
        </p:nvSpPr>
        <p:spPr/>
        <p:txBody>
          <a:bodyPr>
            <a:normAutofit/>
          </a:bodyPr>
          <a:lstStyle/>
          <a:p>
            <a:r>
              <a:rPr lang="en-US" sz="4400" dirty="0"/>
              <a:t>M(vinyl)QT Silicon Resins</a:t>
            </a:r>
          </a:p>
        </p:txBody>
      </p:sp>
    </p:spTree>
    <p:extLst>
      <p:ext uri="{BB962C8B-B14F-4D97-AF65-F5344CB8AC3E}">
        <p14:creationId xmlns:p14="http://schemas.microsoft.com/office/powerpoint/2010/main" val="136691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3626-DCFB-4DCA-BAB0-33E45F720A7F}"/>
              </a:ext>
            </a:extLst>
          </p:cNvPr>
          <p:cNvSpPr>
            <a:spLocks noGrp="1"/>
          </p:cNvSpPr>
          <p:nvPr>
            <p:ph type="title"/>
          </p:nvPr>
        </p:nvSpPr>
        <p:spPr/>
        <p:txBody>
          <a:bodyPr>
            <a:normAutofit/>
          </a:bodyPr>
          <a:lstStyle/>
          <a:p>
            <a:r>
              <a:rPr lang="en-US" sz="4400" dirty="0">
                <a:latin typeface="Arial" panose="020B0604020202020204" pitchFamily="34" charset="0"/>
              </a:rPr>
              <a:t>Experimental</a:t>
            </a:r>
          </a:p>
        </p:txBody>
      </p:sp>
      <p:sp>
        <p:nvSpPr>
          <p:cNvPr id="3" name="Content Placeholder 2">
            <a:extLst>
              <a:ext uri="{FF2B5EF4-FFF2-40B4-BE49-F238E27FC236}">
                <a16:creationId xmlns:a16="http://schemas.microsoft.com/office/drawing/2014/main" id="{75F8A750-ADEB-4FAE-A846-04475C3BAF4E}"/>
              </a:ext>
            </a:extLst>
          </p:cNvPr>
          <p:cNvSpPr>
            <a:spLocks noGrp="1"/>
          </p:cNvSpPr>
          <p:nvPr>
            <p:ph idx="1"/>
          </p:nvPr>
        </p:nvSpPr>
        <p:spPr/>
        <p:txBody>
          <a:bodyPr>
            <a:normAutofit fontScale="92500" lnSpcReduction="10000"/>
          </a:bodyPr>
          <a:lstStyle/>
          <a:p>
            <a:pPr marL="0" indent="0">
              <a:buNone/>
            </a:pPr>
            <a:r>
              <a:rPr lang="en-US" sz="3200" dirty="0">
                <a:latin typeface="Arial" panose="020B0604020202020204" pitchFamily="34" charset="0"/>
                <a:cs typeface="Arial" panose="020B0604020202020204" pitchFamily="34" charset="0"/>
              </a:rPr>
              <a:t>These experiments were conducted in a TA Instruments AR-G2 SN 10G4421 Rheometer with a UV reactive chamber. </a:t>
            </a:r>
          </a:p>
          <a:p>
            <a:pPr marL="0" indent="0">
              <a:buNone/>
            </a:pPr>
            <a:r>
              <a:rPr lang="en-US" sz="3200" dirty="0">
                <a:latin typeface="Arial" panose="020B0604020202020204" pitchFamily="34" charset="0"/>
                <a:cs typeface="Arial" panose="020B0604020202020204" pitchFamily="34" charset="0"/>
              </a:rPr>
              <a:t>The rheological properties including G’, G’’, tan (δ) and cure rate are analyzed and obtained by the TA Rheology Advantage software.</a:t>
            </a:r>
          </a:p>
          <a:p>
            <a:pPr marL="0" indent="0">
              <a:buNone/>
            </a:pPr>
            <a:r>
              <a:rPr lang="en-US" sz="3200" dirty="0">
                <a:latin typeface="Arial" panose="020B0604020202020204" pitchFamily="34" charset="0"/>
                <a:cs typeface="Arial" panose="020B0604020202020204" pitchFamily="34" charset="0"/>
              </a:rPr>
              <a:t>The reactions were repeated on the benchtop with a benchtop UV light and cut into shapes for mechanical property measurement on an Instron. </a:t>
            </a:r>
          </a:p>
        </p:txBody>
      </p:sp>
    </p:spTree>
    <p:extLst>
      <p:ext uri="{BB962C8B-B14F-4D97-AF65-F5344CB8AC3E}">
        <p14:creationId xmlns:p14="http://schemas.microsoft.com/office/powerpoint/2010/main" val="7210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28A-97CB-4F7F-BE47-330FA137BBAF}"/>
              </a:ext>
            </a:extLst>
          </p:cNvPr>
          <p:cNvSpPr>
            <a:spLocks noGrp="1"/>
          </p:cNvSpPr>
          <p:nvPr>
            <p:ph type="title"/>
          </p:nvPr>
        </p:nvSpPr>
        <p:spPr/>
        <p:txBody>
          <a:bodyPr>
            <a:normAutofit/>
          </a:bodyPr>
          <a:lstStyle/>
          <a:p>
            <a:r>
              <a:rPr lang="en-US" sz="4400" dirty="0">
                <a:latin typeface="Arial" panose="020B0604020202020204" pitchFamily="34" charset="0"/>
              </a:rPr>
              <a:t>3D Printing</a:t>
            </a:r>
          </a:p>
        </p:txBody>
      </p:sp>
      <p:sp>
        <p:nvSpPr>
          <p:cNvPr id="3" name="Content Placeholder 2">
            <a:extLst>
              <a:ext uri="{FF2B5EF4-FFF2-40B4-BE49-F238E27FC236}">
                <a16:creationId xmlns:a16="http://schemas.microsoft.com/office/drawing/2014/main" id="{7D61C951-A21E-416C-90DF-66B0AA3C33BA}"/>
              </a:ext>
            </a:extLst>
          </p:cNvPr>
          <p:cNvSpPr>
            <a:spLocks noGrp="1"/>
          </p:cNvSpPr>
          <p:nvPr>
            <p:ph idx="1"/>
          </p:nvPr>
        </p:nvSpPr>
        <p:spPr/>
        <p:txBody>
          <a:bodyPr>
            <a:normAutofit/>
          </a:bodyPr>
          <a:lstStyle/>
          <a:p>
            <a:pPr marL="0" indent="0">
              <a:buNone/>
            </a:pPr>
            <a:r>
              <a:rPr lang="en-US" sz="3200" dirty="0">
                <a:latin typeface="Arial" panose="020B0604020202020204" pitchFamily="34" charset="0"/>
                <a:cs typeface="Arial" panose="020B0604020202020204" pitchFamily="34" charset="0"/>
              </a:rPr>
              <a:t>We used an </a:t>
            </a:r>
            <a:r>
              <a:rPr lang="en-US" sz="3200" dirty="0" err="1">
                <a:latin typeface="Arial" panose="020B0604020202020204" pitchFamily="34" charset="0"/>
                <a:cs typeface="Arial" panose="020B0604020202020204" pitchFamily="34" charset="0"/>
              </a:rPr>
              <a:t>UltiMaker</a:t>
            </a:r>
            <a:r>
              <a:rPr lang="en-US" sz="3200" dirty="0">
                <a:latin typeface="Arial" panose="020B0604020202020204" pitchFamily="34" charset="0"/>
                <a:cs typeface="Arial" panose="020B0604020202020204" pitchFamily="34" charset="0"/>
              </a:rPr>
              <a:t> 2+ FMD from Sturctra3D for 3D printing of the SH formulations due to the relatively high viscosity.  </a:t>
            </a:r>
          </a:p>
          <a:p>
            <a:pPr marL="0" indent="0">
              <a:buNone/>
            </a:pPr>
            <a:r>
              <a:rPr lang="en-US" sz="3200" dirty="0">
                <a:latin typeface="Arial" panose="020B0604020202020204" pitchFamily="34" charset="0"/>
                <a:cs typeface="Arial" panose="020B0604020202020204" pitchFamily="34" charset="0"/>
              </a:rPr>
              <a:t>This is a thermal cured printer so we attached a UV lamp to the print head to effect UV curing or held the light by hand. </a:t>
            </a:r>
          </a:p>
          <a:p>
            <a:pPr marL="0" indent="0">
              <a:buNone/>
            </a:pPr>
            <a:endParaRPr lang="en-US" sz="3200" dirty="0"/>
          </a:p>
        </p:txBody>
      </p:sp>
    </p:spTree>
    <p:extLst>
      <p:ext uri="{BB962C8B-B14F-4D97-AF65-F5344CB8AC3E}">
        <p14:creationId xmlns:p14="http://schemas.microsoft.com/office/powerpoint/2010/main" val="325257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5C4A-1BA6-4E7F-969D-FF8E783DEF1D}"/>
              </a:ext>
            </a:extLst>
          </p:cNvPr>
          <p:cNvSpPr>
            <a:spLocks noGrp="1"/>
          </p:cNvSpPr>
          <p:nvPr>
            <p:ph type="title"/>
          </p:nvPr>
        </p:nvSpPr>
        <p:spPr/>
        <p:txBody>
          <a:bodyPr>
            <a:normAutofit/>
          </a:bodyPr>
          <a:lstStyle/>
          <a:p>
            <a:r>
              <a:rPr lang="en-US" sz="4400" dirty="0">
                <a:latin typeface="Arial" panose="020B0604020202020204" pitchFamily="34" charset="0"/>
              </a:rPr>
              <a:t>SH/Vinyl Ratio</a:t>
            </a:r>
          </a:p>
        </p:txBody>
      </p:sp>
      <p:grpSp>
        <p:nvGrpSpPr>
          <p:cNvPr id="4" name="Group 3">
            <a:extLst>
              <a:ext uri="{FF2B5EF4-FFF2-40B4-BE49-F238E27FC236}">
                <a16:creationId xmlns:a16="http://schemas.microsoft.com/office/drawing/2014/main" id="{3C6DBE46-7D02-4BDD-AB88-D59A6DE3038E}"/>
              </a:ext>
            </a:extLst>
          </p:cNvPr>
          <p:cNvGrpSpPr/>
          <p:nvPr/>
        </p:nvGrpSpPr>
        <p:grpSpPr>
          <a:xfrm>
            <a:off x="5326326" y="3806230"/>
            <a:ext cx="3449180" cy="1568777"/>
            <a:chOff x="0" y="0"/>
            <a:chExt cx="2553086" cy="1012915"/>
          </a:xfrm>
        </p:grpSpPr>
        <p:pic>
          <p:nvPicPr>
            <p:cNvPr id="5" name="Picture 4">
              <a:extLst>
                <a:ext uri="{FF2B5EF4-FFF2-40B4-BE49-F238E27FC236}">
                  <a16:creationId xmlns:a16="http://schemas.microsoft.com/office/drawing/2014/main" id="{61EE7C1F-E138-4EF9-8FB7-8BDE00D24C72}"/>
                </a:ext>
              </a:extLst>
            </p:cNvPr>
            <p:cNvPicPr/>
            <p:nvPr/>
          </p:nvPicPr>
          <p:blipFill>
            <a:blip r:embed="rId2"/>
            <a:stretch>
              <a:fillRect/>
            </a:stretch>
          </p:blipFill>
          <p:spPr>
            <a:xfrm>
              <a:off x="0" y="0"/>
              <a:ext cx="2413000" cy="939800"/>
            </a:xfrm>
            <a:prstGeom prst="rect">
              <a:avLst/>
            </a:prstGeom>
          </p:spPr>
        </p:pic>
        <p:sp>
          <p:nvSpPr>
            <p:cNvPr id="6" name="TextBox 5">
              <a:extLst>
                <a:ext uri="{FF2B5EF4-FFF2-40B4-BE49-F238E27FC236}">
                  <a16:creationId xmlns:a16="http://schemas.microsoft.com/office/drawing/2014/main" id="{E119A751-609E-43A1-9381-D13A66058AD2}"/>
                </a:ext>
              </a:extLst>
            </p:cNvPr>
            <p:cNvSpPr txBox="1"/>
            <p:nvPr/>
          </p:nvSpPr>
          <p:spPr>
            <a:xfrm>
              <a:off x="587599" y="756038"/>
              <a:ext cx="344170" cy="256808"/>
            </a:xfrm>
            <a:prstGeom prst="rect">
              <a:avLst/>
            </a:prstGeom>
            <a:noFill/>
          </p:spPr>
          <p:txBody>
            <a:bodyPr wrap="square" rtlCol="0">
              <a:spAutoFit/>
            </a:bodyPr>
            <a:lstStyle/>
            <a:p>
              <a:pPr>
                <a:lnSpc>
                  <a:spcPct val="107000"/>
                </a:lnSpc>
                <a:spcAft>
                  <a:spcPts val="600"/>
                </a:spcAft>
              </a:pP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x</a:t>
              </a:r>
              <a:endParaRPr lang="en-US" sz="110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3FD33D6D-6CF2-4EAF-96ED-B717C0135451}"/>
                </a:ext>
              </a:extLst>
            </p:cNvPr>
            <p:cNvSpPr txBox="1"/>
            <p:nvPr/>
          </p:nvSpPr>
          <p:spPr>
            <a:xfrm>
              <a:off x="1066324" y="756107"/>
              <a:ext cx="250353" cy="256808"/>
            </a:xfrm>
            <a:prstGeom prst="rect">
              <a:avLst/>
            </a:prstGeom>
            <a:noFill/>
          </p:spPr>
          <p:txBody>
            <a:bodyPr wrap="none" rtlCol="0">
              <a:spAutoFit/>
            </a:bodyPr>
            <a:lstStyle/>
            <a:p>
              <a:pPr>
                <a:lnSpc>
                  <a:spcPct val="107000"/>
                </a:lnSpc>
                <a:spcAft>
                  <a:spcPts val="600"/>
                </a:spcAft>
              </a:pP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y</a:t>
              </a:r>
              <a:endParaRPr lang="en-US" sz="1100">
                <a:latin typeface="Arial" panose="020B0604020202020204" pitchFamily="34" charset="0"/>
                <a:ea typeface="Calibri" panose="020F0502020204030204" pitchFamily="34" charset="0"/>
                <a:cs typeface="Arial" panose="020B0604020202020204" pitchFamily="34" charset="0"/>
              </a:endParaRPr>
            </a:p>
          </p:txBody>
        </p:sp>
        <p:sp>
          <p:nvSpPr>
            <p:cNvPr id="8" name="TextBox 13">
              <a:extLst>
                <a:ext uri="{FF2B5EF4-FFF2-40B4-BE49-F238E27FC236}">
                  <a16:creationId xmlns:a16="http://schemas.microsoft.com/office/drawing/2014/main" id="{84CF0599-96E4-4E81-A903-FFFC9DAB20CB}"/>
                </a:ext>
              </a:extLst>
            </p:cNvPr>
            <p:cNvSpPr txBox="1"/>
            <p:nvPr/>
          </p:nvSpPr>
          <p:spPr>
            <a:xfrm>
              <a:off x="2302733" y="756064"/>
              <a:ext cx="250353" cy="256808"/>
            </a:xfrm>
            <a:prstGeom prst="rect">
              <a:avLst/>
            </a:prstGeom>
            <a:noFill/>
          </p:spPr>
          <p:txBody>
            <a:bodyPr wrap="none" rtlCol="0">
              <a:spAutoFit/>
            </a:bodyPr>
            <a:lstStyle/>
            <a:p>
              <a:pPr>
                <a:lnSpc>
                  <a:spcPct val="107000"/>
                </a:lnSpc>
                <a:spcAft>
                  <a:spcPts val="600"/>
                </a:spcAft>
              </a:pP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z</a:t>
              </a:r>
              <a:endParaRPr lang="en-US" sz="1100">
                <a:latin typeface="Arial" panose="020B0604020202020204" pitchFamily="34" charset="0"/>
                <a:ea typeface="Calibri" panose="020F0502020204030204" pitchFamily="34" charset="0"/>
                <a:cs typeface="Arial" panose="020B0604020202020204" pitchFamily="34" charset="0"/>
              </a:endParaRPr>
            </a:p>
          </p:txBody>
        </p:sp>
      </p:grpSp>
      <p:graphicFrame>
        <p:nvGraphicFramePr>
          <p:cNvPr id="12" name="Table 12">
            <a:extLst>
              <a:ext uri="{FF2B5EF4-FFF2-40B4-BE49-F238E27FC236}">
                <a16:creationId xmlns:a16="http://schemas.microsoft.com/office/drawing/2014/main" id="{266473ED-7C57-4B19-A0DB-3E93D4B36C00}"/>
              </a:ext>
            </a:extLst>
          </p:cNvPr>
          <p:cNvGraphicFramePr>
            <a:graphicFrameLocks noGrp="1"/>
          </p:cNvGraphicFramePr>
          <p:nvPr>
            <p:extLst>
              <p:ext uri="{D42A27DB-BD31-4B8C-83A1-F6EECF244321}">
                <p14:modId xmlns:p14="http://schemas.microsoft.com/office/powerpoint/2010/main" val="1922708234"/>
              </p:ext>
            </p:extLst>
          </p:nvPr>
        </p:nvGraphicFramePr>
        <p:xfrm>
          <a:off x="442168" y="1647824"/>
          <a:ext cx="8259665" cy="1759966"/>
        </p:xfrm>
        <a:graphic>
          <a:graphicData uri="http://schemas.openxmlformats.org/drawingml/2006/table">
            <a:tbl>
              <a:tblPr firstRow="1" bandRow="1">
                <a:tableStyleId>{00A15C55-8517-42AA-B614-E9B94910E393}</a:tableStyleId>
              </a:tblPr>
              <a:tblGrid>
                <a:gridCol w="1481837">
                  <a:extLst>
                    <a:ext uri="{9D8B030D-6E8A-4147-A177-3AD203B41FA5}">
                      <a16:colId xmlns:a16="http://schemas.microsoft.com/office/drawing/2014/main" val="3558973801"/>
                    </a:ext>
                  </a:extLst>
                </a:gridCol>
                <a:gridCol w="1129638">
                  <a:extLst>
                    <a:ext uri="{9D8B030D-6E8A-4147-A177-3AD203B41FA5}">
                      <a16:colId xmlns:a16="http://schemas.microsoft.com/office/drawing/2014/main" val="717781834"/>
                    </a:ext>
                  </a:extLst>
                </a:gridCol>
                <a:gridCol w="1129638">
                  <a:extLst>
                    <a:ext uri="{9D8B030D-6E8A-4147-A177-3AD203B41FA5}">
                      <a16:colId xmlns:a16="http://schemas.microsoft.com/office/drawing/2014/main" val="2573951072"/>
                    </a:ext>
                  </a:extLst>
                </a:gridCol>
                <a:gridCol w="1129638">
                  <a:extLst>
                    <a:ext uri="{9D8B030D-6E8A-4147-A177-3AD203B41FA5}">
                      <a16:colId xmlns:a16="http://schemas.microsoft.com/office/drawing/2014/main" val="1798839909"/>
                    </a:ext>
                  </a:extLst>
                </a:gridCol>
                <a:gridCol w="1129638">
                  <a:extLst>
                    <a:ext uri="{9D8B030D-6E8A-4147-A177-3AD203B41FA5}">
                      <a16:colId xmlns:a16="http://schemas.microsoft.com/office/drawing/2014/main" val="2716072586"/>
                    </a:ext>
                  </a:extLst>
                </a:gridCol>
                <a:gridCol w="1129638">
                  <a:extLst>
                    <a:ext uri="{9D8B030D-6E8A-4147-A177-3AD203B41FA5}">
                      <a16:colId xmlns:a16="http://schemas.microsoft.com/office/drawing/2014/main" val="3030963706"/>
                    </a:ext>
                  </a:extLst>
                </a:gridCol>
                <a:gridCol w="1129638">
                  <a:extLst>
                    <a:ext uri="{9D8B030D-6E8A-4147-A177-3AD203B41FA5}">
                      <a16:colId xmlns:a16="http://schemas.microsoft.com/office/drawing/2014/main" val="3233740015"/>
                    </a:ext>
                  </a:extLst>
                </a:gridCol>
              </a:tblGrid>
              <a:tr h="370840">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SH 208</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SH 208-10Q</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SH 208-20Q</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SH 208-30Q</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SH 208-40Q</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SH 208-50Q</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8402566"/>
                  </a:ext>
                </a:extLst>
              </a:tr>
              <a:tr h="370840">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SH/vinyl</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2.33</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a:effectLst/>
                          <a:latin typeface="Arial" panose="020B0604020202020204" pitchFamily="34" charset="0"/>
                          <a:cs typeface="Arial" panose="020B0604020202020204" pitchFamily="34" charset="0"/>
                        </a:rPr>
                        <a:t>2.46</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a:effectLst/>
                          <a:latin typeface="Arial" panose="020B0604020202020204" pitchFamily="34" charset="0"/>
                          <a:cs typeface="Arial" panose="020B0604020202020204" pitchFamily="34" charset="0"/>
                        </a:rPr>
                        <a:t>3.05</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a:effectLst/>
                          <a:latin typeface="Arial" panose="020B0604020202020204" pitchFamily="34" charset="0"/>
                          <a:cs typeface="Arial" panose="020B0604020202020204" pitchFamily="34" charset="0"/>
                        </a:rPr>
                        <a:t>4.44</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a:effectLst/>
                          <a:latin typeface="Arial" panose="020B0604020202020204" pitchFamily="34" charset="0"/>
                          <a:cs typeface="Arial" panose="020B0604020202020204" pitchFamily="34" charset="0"/>
                        </a:rPr>
                        <a:t>6.75</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460"/>
                        </a:spcBef>
                        <a:spcAft>
                          <a:spcPts val="225"/>
                        </a:spcAft>
                      </a:pPr>
                      <a:r>
                        <a:rPr lang="en-US" sz="2800" dirty="0">
                          <a:effectLst/>
                          <a:latin typeface="Arial" panose="020B0604020202020204" pitchFamily="34" charset="0"/>
                          <a:cs typeface="Arial" panose="020B0604020202020204" pitchFamily="34" charset="0"/>
                        </a:rPr>
                        <a:t>6.85</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4541860"/>
                  </a:ext>
                </a:extLst>
              </a:tr>
            </a:tbl>
          </a:graphicData>
        </a:graphic>
      </p:graphicFrame>
      <p:sp>
        <p:nvSpPr>
          <p:cNvPr id="15" name="TextBox 14">
            <a:extLst>
              <a:ext uri="{FF2B5EF4-FFF2-40B4-BE49-F238E27FC236}">
                <a16:creationId xmlns:a16="http://schemas.microsoft.com/office/drawing/2014/main" id="{80832820-421D-4067-AF82-582048431292}"/>
              </a:ext>
            </a:extLst>
          </p:cNvPr>
          <p:cNvSpPr txBox="1"/>
          <p:nvPr/>
        </p:nvSpPr>
        <p:spPr>
          <a:xfrm>
            <a:off x="520038" y="3758652"/>
            <a:ext cx="4671673" cy="2308324"/>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We determined the optimum SH/Vinyl ratio for each Q/T ratio</a:t>
            </a:r>
          </a:p>
        </p:txBody>
      </p:sp>
    </p:spTree>
    <p:extLst>
      <p:ext uri="{BB962C8B-B14F-4D97-AF65-F5344CB8AC3E}">
        <p14:creationId xmlns:p14="http://schemas.microsoft.com/office/powerpoint/2010/main" val="4288987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058D92D-5FFB-40DC-B701-3966C910A83B}"/>
              </a:ext>
            </a:extLst>
          </p:cNvPr>
          <p:cNvGraphicFramePr>
            <a:graphicFrameLocks noChangeAspect="1"/>
          </p:cNvGraphicFramePr>
          <p:nvPr>
            <p:extLst>
              <p:ext uri="{D42A27DB-BD31-4B8C-83A1-F6EECF244321}">
                <p14:modId xmlns:p14="http://schemas.microsoft.com/office/powerpoint/2010/main" val="4021856888"/>
              </p:ext>
            </p:extLst>
          </p:nvPr>
        </p:nvGraphicFramePr>
        <p:xfrm>
          <a:off x="623411" y="1705158"/>
          <a:ext cx="8009217" cy="4063338"/>
        </p:xfrm>
        <a:graphic>
          <a:graphicData uri="http://schemas.openxmlformats.org/presentationml/2006/ole">
            <mc:AlternateContent xmlns:mc="http://schemas.openxmlformats.org/markup-compatibility/2006">
              <mc:Choice xmlns:v="urn:schemas-microsoft-com:vml" Requires="v">
                <p:oleObj spid="_x0000_s3132" name="Document" r:id="rId4" imgW="6387084" imgH="3240233" progId="Word.Document.12">
                  <p:embed/>
                </p:oleObj>
              </mc:Choice>
              <mc:Fallback>
                <p:oleObj name="Document" r:id="rId4" imgW="6387084" imgH="3240233" progId="Word.Document.12">
                  <p:embed/>
                  <p:pic>
                    <p:nvPicPr>
                      <p:cNvPr id="0" name=""/>
                      <p:cNvPicPr/>
                      <p:nvPr/>
                    </p:nvPicPr>
                    <p:blipFill>
                      <a:blip r:embed="rId5"/>
                      <a:stretch>
                        <a:fillRect/>
                      </a:stretch>
                    </p:blipFill>
                    <p:spPr>
                      <a:xfrm>
                        <a:off x="623411" y="1705158"/>
                        <a:ext cx="8009217" cy="406333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BF81C6B-54B5-4585-814E-82F8F93B7B0F}"/>
              </a:ext>
            </a:extLst>
          </p:cNvPr>
          <p:cNvSpPr>
            <a:spLocks noGrp="1"/>
          </p:cNvSpPr>
          <p:nvPr>
            <p:ph type="title"/>
          </p:nvPr>
        </p:nvSpPr>
        <p:spPr/>
        <p:txBody>
          <a:bodyPr>
            <a:normAutofit/>
          </a:bodyPr>
          <a:lstStyle/>
          <a:p>
            <a:r>
              <a:rPr lang="en-US" sz="4400" dirty="0">
                <a:latin typeface="Arial" panose="020B0604020202020204" pitchFamily="34" charset="0"/>
              </a:rPr>
              <a:t>Example SH208 (0Q)</a:t>
            </a:r>
          </a:p>
        </p:txBody>
      </p:sp>
      <p:sp>
        <p:nvSpPr>
          <p:cNvPr id="4" name="Oval 3">
            <a:extLst>
              <a:ext uri="{FF2B5EF4-FFF2-40B4-BE49-F238E27FC236}">
                <a16:creationId xmlns:a16="http://schemas.microsoft.com/office/drawing/2014/main" id="{3B8B0330-DE82-4C65-95F2-7FF4A4498315}"/>
              </a:ext>
            </a:extLst>
          </p:cNvPr>
          <p:cNvSpPr/>
          <p:nvPr/>
        </p:nvSpPr>
        <p:spPr>
          <a:xfrm>
            <a:off x="3341243" y="3536258"/>
            <a:ext cx="1187420" cy="1538445"/>
          </a:xfrm>
          <a:prstGeom prst="ellipse">
            <a:avLst/>
          </a:prstGeom>
          <a:noFill/>
          <a:ln w="28575"/>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24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5C4A-1BA6-4E7F-969D-FF8E783DEF1D}"/>
              </a:ext>
            </a:extLst>
          </p:cNvPr>
          <p:cNvSpPr>
            <a:spLocks noGrp="1"/>
          </p:cNvSpPr>
          <p:nvPr>
            <p:ph type="title"/>
          </p:nvPr>
        </p:nvSpPr>
        <p:spPr/>
        <p:txBody>
          <a:bodyPr>
            <a:normAutofit/>
          </a:bodyPr>
          <a:lstStyle/>
          <a:p>
            <a:r>
              <a:rPr lang="en-US" sz="4400" dirty="0">
                <a:latin typeface="Arial" panose="020B0604020202020204" pitchFamily="34" charset="0"/>
              </a:rPr>
              <a:t>Amount of Q in MQT(SH)</a:t>
            </a:r>
          </a:p>
        </p:txBody>
      </p:sp>
      <p:graphicFrame>
        <p:nvGraphicFramePr>
          <p:cNvPr id="12" name="Table 12">
            <a:extLst>
              <a:ext uri="{FF2B5EF4-FFF2-40B4-BE49-F238E27FC236}">
                <a16:creationId xmlns:a16="http://schemas.microsoft.com/office/drawing/2014/main" id="{266473ED-7C57-4B19-A0DB-3E93D4B36C00}"/>
              </a:ext>
            </a:extLst>
          </p:cNvPr>
          <p:cNvGraphicFramePr>
            <a:graphicFrameLocks noGrp="1"/>
          </p:cNvGraphicFramePr>
          <p:nvPr>
            <p:extLst>
              <p:ext uri="{D42A27DB-BD31-4B8C-83A1-F6EECF244321}">
                <p14:modId xmlns:p14="http://schemas.microsoft.com/office/powerpoint/2010/main" val="963142653"/>
              </p:ext>
            </p:extLst>
          </p:nvPr>
        </p:nvGraphicFramePr>
        <p:xfrm>
          <a:off x="442168" y="1647824"/>
          <a:ext cx="8259665" cy="1785748"/>
        </p:xfrm>
        <a:graphic>
          <a:graphicData uri="http://schemas.openxmlformats.org/drawingml/2006/table">
            <a:tbl>
              <a:tblPr firstRow="1" bandRow="1">
                <a:tableStyleId>{00A15C55-8517-42AA-B614-E9B94910E393}</a:tableStyleId>
              </a:tblPr>
              <a:tblGrid>
                <a:gridCol w="1481837">
                  <a:extLst>
                    <a:ext uri="{9D8B030D-6E8A-4147-A177-3AD203B41FA5}">
                      <a16:colId xmlns:a16="http://schemas.microsoft.com/office/drawing/2014/main" val="3558973801"/>
                    </a:ext>
                  </a:extLst>
                </a:gridCol>
                <a:gridCol w="1129638">
                  <a:extLst>
                    <a:ext uri="{9D8B030D-6E8A-4147-A177-3AD203B41FA5}">
                      <a16:colId xmlns:a16="http://schemas.microsoft.com/office/drawing/2014/main" val="717781834"/>
                    </a:ext>
                  </a:extLst>
                </a:gridCol>
                <a:gridCol w="1129638">
                  <a:extLst>
                    <a:ext uri="{9D8B030D-6E8A-4147-A177-3AD203B41FA5}">
                      <a16:colId xmlns:a16="http://schemas.microsoft.com/office/drawing/2014/main" val="2573951072"/>
                    </a:ext>
                  </a:extLst>
                </a:gridCol>
                <a:gridCol w="1129638">
                  <a:extLst>
                    <a:ext uri="{9D8B030D-6E8A-4147-A177-3AD203B41FA5}">
                      <a16:colId xmlns:a16="http://schemas.microsoft.com/office/drawing/2014/main" val="1798839909"/>
                    </a:ext>
                  </a:extLst>
                </a:gridCol>
                <a:gridCol w="1129638">
                  <a:extLst>
                    <a:ext uri="{9D8B030D-6E8A-4147-A177-3AD203B41FA5}">
                      <a16:colId xmlns:a16="http://schemas.microsoft.com/office/drawing/2014/main" val="2716072586"/>
                    </a:ext>
                  </a:extLst>
                </a:gridCol>
                <a:gridCol w="1129638">
                  <a:extLst>
                    <a:ext uri="{9D8B030D-6E8A-4147-A177-3AD203B41FA5}">
                      <a16:colId xmlns:a16="http://schemas.microsoft.com/office/drawing/2014/main" val="3030963706"/>
                    </a:ext>
                  </a:extLst>
                </a:gridCol>
                <a:gridCol w="1129638">
                  <a:extLst>
                    <a:ext uri="{9D8B030D-6E8A-4147-A177-3AD203B41FA5}">
                      <a16:colId xmlns:a16="http://schemas.microsoft.com/office/drawing/2014/main" val="3233740015"/>
                    </a:ext>
                  </a:extLst>
                </a:gridCol>
              </a:tblGrid>
              <a:tr h="370840">
                <a:tc>
                  <a:txBody>
                    <a:bodyPr/>
                    <a:lstStyle/>
                    <a:p>
                      <a:pPr marL="0" marR="0" algn="ctr">
                        <a:lnSpc>
                          <a:spcPct val="107000"/>
                        </a:lnSpc>
                        <a:spcBef>
                          <a:spcPts val="460"/>
                        </a:spcBef>
                        <a:spcAft>
                          <a:spcPts val="225"/>
                        </a:spcAft>
                      </a:pPr>
                      <a:r>
                        <a:rPr lang="en-US" sz="28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dirty="0">
                          <a:effectLst/>
                        </a:rPr>
                        <a:t>SH 208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dirty="0">
                          <a:effectLst/>
                        </a:rPr>
                        <a:t>SH 208-10Q</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dirty="0">
                          <a:effectLst/>
                        </a:rPr>
                        <a:t>SH 208-20Q</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dirty="0">
                          <a:effectLst/>
                        </a:rPr>
                        <a:t>SH 208-30Q</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dirty="0">
                          <a:effectLst/>
                        </a:rPr>
                        <a:t>SH 208-40Q</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dirty="0">
                          <a:effectLst/>
                        </a:rPr>
                        <a:t>SH 208-50Q</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8402566"/>
                  </a:ext>
                </a:extLst>
              </a:tr>
              <a:tr h="370840">
                <a:tc>
                  <a:txBody>
                    <a:bodyPr/>
                    <a:lstStyle/>
                    <a:p>
                      <a:pPr marL="0" marR="0" algn="ctr">
                        <a:lnSpc>
                          <a:spcPct val="107000"/>
                        </a:lnSpc>
                        <a:spcBef>
                          <a:spcPts val="460"/>
                        </a:spcBef>
                        <a:spcAft>
                          <a:spcPts val="225"/>
                        </a:spcAft>
                      </a:pPr>
                      <a:r>
                        <a:rPr lang="en-US" sz="2800" dirty="0">
                          <a:effectLst/>
                        </a:rPr>
                        <a:t>SH/vinyl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dirty="0">
                          <a:effectLst/>
                        </a:rPr>
                        <a:t>2.33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a:effectLst/>
                        </a:rPr>
                        <a:t>2.46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a:effectLst/>
                        </a:rPr>
                        <a:t>3.05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a:effectLst/>
                        </a:rPr>
                        <a:t>4.44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a:effectLst/>
                        </a:rPr>
                        <a:t>6.75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460"/>
                        </a:spcBef>
                        <a:spcAft>
                          <a:spcPts val="225"/>
                        </a:spcAft>
                      </a:pPr>
                      <a:r>
                        <a:rPr lang="en-US" sz="2800" dirty="0">
                          <a:effectLst/>
                        </a:rPr>
                        <a:t>6.85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4541860"/>
                  </a:ext>
                </a:extLst>
              </a:tr>
            </a:tbl>
          </a:graphicData>
        </a:graphic>
      </p:graphicFrame>
      <p:sp>
        <p:nvSpPr>
          <p:cNvPr id="15" name="TextBox 14">
            <a:extLst>
              <a:ext uri="{FF2B5EF4-FFF2-40B4-BE49-F238E27FC236}">
                <a16:creationId xmlns:a16="http://schemas.microsoft.com/office/drawing/2014/main" id="{80832820-421D-4067-AF82-582048431292}"/>
              </a:ext>
            </a:extLst>
          </p:cNvPr>
          <p:cNvSpPr txBox="1"/>
          <p:nvPr/>
        </p:nvSpPr>
        <p:spPr>
          <a:xfrm>
            <a:off x="806059" y="3758652"/>
            <a:ext cx="7371537" cy="2308324"/>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The higher the Q ratio, the more SH was needed to effect cure.  </a:t>
            </a:r>
          </a:p>
          <a:p>
            <a:r>
              <a:rPr lang="en-US" sz="3600" dirty="0">
                <a:latin typeface="Arial" panose="020B0604020202020204" pitchFamily="34" charset="0"/>
                <a:cs typeface="Arial" panose="020B0604020202020204" pitchFamily="34" charset="0"/>
              </a:rPr>
              <a:t>Above 30% Q, the formulations were unworkable and not testable</a:t>
            </a:r>
          </a:p>
        </p:txBody>
      </p:sp>
    </p:spTree>
    <p:extLst>
      <p:ext uri="{BB962C8B-B14F-4D97-AF65-F5344CB8AC3E}">
        <p14:creationId xmlns:p14="http://schemas.microsoft.com/office/powerpoint/2010/main" val="205743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E7EF20-1176-4AC2-85E2-FD3AA7470533}"/>
              </a:ext>
            </a:extLst>
          </p:cNvPr>
          <p:cNvGraphicFramePr>
            <a:graphicFrameLocks noGrp="1"/>
          </p:cNvGraphicFramePr>
          <p:nvPr>
            <p:extLst>
              <p:ext uri="{D42A27DB-BD31-4B8C-83A1-F6EECF244321}">
                <p14:modId xmlns:p14="http://schemas.microsoft.com/office/powerpoint/2010/main" val="262285627"/>
              </p:ext>
            </p:extLst>
          </p:nvPr>
        </p:nvGraphicFramePr>
        <p:xfrm>
          <a:off x="171718" y="1390274"/>
          <a:ext cx="8650315" cy="4463038"/>
        </p:xfrm>
        <a:graphic>
          <a:graphicData uri="http://schemas.openxmlformats.org/drawingml/2006/table">
            <a:tbl>
              <a:tblPr firstRow="1" firstCol="1" bandRow="1">
                <a:tableStyleId>{00A15C55-8517-42AA-B614-E9B94910E393}</a:tableStyleId>
              </a:tblPr>
              <a:tblGrid>
                <a:gridCol w="1502535">
                  <a:extLst>
                    <a:ext uri="{9D8B030D-6E8A-4147-A177-3AD203B41FA5}">
                      <a16:colId xmlns:a16="http://schemas.microsoft.com/office/drawing/2014/main" val="1270908925"/>
                    </a:ext>
                  </a:extLst>
                </a:gridCol>
                <a:gridCol w="714778">
                  <a:extLst>
                    <a:ext uri="{9D8B030D-6E8A-4147-A177-3AD203B41FA5}">
                      <a16:colId xmlns:a16="http://schemas.microsoft.com/office/drawing/2014/main" val="996609806"/>
                    </a:ext>
                  </a:extLst>
                </a:gridCol>
                <a:gridCol w="714778">
                  <a:extLst>
                    <a:ext uri="{9D8B030D-6E8A-4147-A177-3AD203B41FA5}">
                      <a16:colId xmlns:a16="http://schemas.microsoft.com/office/drawing/2014/main" val="3350020411"/>
                    </a:ext>
                  </a:extLst>
                </a:gridCol>
                <a:gridCol w="714778">
                  <a:extLst>
                    <a:ext uri="{9D8B030D-6E8A-4147-A177-3AD203B41FA5}">
                      <a16:colId xmlns:a16="http://schemas.microsoft.com/office/drawing/2014/main" val="3669202979"/>
                    </a:ext>
                  </a:extLst>
                </a:gridCol>
                <a:gridCol w="714778">
                  <a:extLst>
                    <a:ext uri="{9D8B030D-6E8A-4147-A177-3AD203B41FA5}">
                      <a16:colId xmlns:a16="http://schemas.microsoft.com/office/drawing/2014/main" val="3454615506"/>
                    </a:ext>
                  </a:extLst>
                </a:gridCol>
                <a:gridCol w="714778">
                  <a:extLst>
                    <a:ext uri="{9D8B030D-6E8A-4147-A177-3AD203B41FA5}">
                      <a16:colId xmlns:a16="http://schemas.microsoft.com/office/drawing/2014/main" val="914045649"/>
                    </a:ext>
                  </a:extLst>
                </a:gridCol>
                <a:gridCol w="714778">
                  <a:extLst>
                    <a:ext uri="{9D8B030D-6E8A-4147-A177-3AD203B41FA5}">
                      <a16:colId xmlns:a16="http://schemas.microsoft.com/office/drawing/2014/main" val="2543178164"/>
                    </a:ext>
                  </a:extLst>
                </a:gridCol>
                <a:gridCol w="714778">
                  <a:extLst>
                    <a:ext uri="{9D8B030D-6E8A-4147-A177-3AD203B41FA5}">
                      <a16:colId xmlns:a16="http://schemas.microsoft.com/office/drawing/2014/main" val="673399600"/>
                    </a:ext>
                  </a:extLst>
                </a:gridCol>
                <a:gridCol w="714778">
                  <a:extLst>
                    <a:ext uri="{9D8B030D-6E8A-4147-A177-3AD203B41FA5}">
                      <a16:colId xmlns:a16="http://schemas.microsoft.com/office/drawing/2014/main" val="139660412"/>
                    </a:ext>
                  </a:extLst>
                </a:gridCol>
                <a:gridCol w="714778">
                  <a:extLst>
                    <a:ext uri="{9D8B030D-6E8A-4147-A177-3AD203B41FA5}">
                      <a16:colId xmlns:a16="http://schemas.microsoft.com/office/drawing/2014/main" val="497207502"/>
                    </a:ext>
                  </a:extLst>
                </a:gridCol>
                <a:gridCol w="714778">
                  <a:extLst>
                    <a:ext uri="{9D8B030D-6E8A-4147-A177-3AD203B41FA5}">
                      <a16:colId xmlns:a16="http://schemas.microsoft.com/office/drawing/2014/main" val="2546183779"/>
                    </a:ext>
                  </a:extLst>
                </a:gridCol>
              </a:tblGrid>
              <a:tr h="252095">
                <a:tc>
                  <a:txBody>
                    <a:bodyPr/>
                    <a:lstStyle/>
                    <a:p>
                      <a:pPr marL="0" marR="0">
                        <a:lnSpc>
                          <a:spcPct val="107000"/>
                        </a:lnSpc>
                        <a:spcBef>
                          <a:spcPts val="0"/>
                        </a:spcBef>
                        <a:spcAft>
                          <a:spcPts val="0"/>
                        </a:spcAft>
                      </a:pPr>
                      <a:r>
                        <a:rPr lang="en-CA" sz="1400">
                          <a:effectLst/>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-10Q</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delta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-20Q</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delta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-30Q</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delta.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-40Q</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delta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-50Q</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delta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54372625"/>
                  </a:ext>
                </a:extLst>
              </a:tr>
              <a:tr h="186690">
                <a:tc>
                  <a:txBody>
                    <a:bodyPr/>
                    <a:lstStyle/>
                    <a:p>
                      <a:pPr marL="0" marR="0">
                        <a:lnSpc>
                          <a:spcPct val="107000"/>
                        </a:lnSpc>
                        <a:spcBef>
                          <a:spcPts val="0"/>
                        </a:spcBef>
                        <a:spcAft>
                          <a:spcPts val="0"/>
                        </a:spcAft>
                      </a:pPr>
                      <a:r>
                        <a:rPr lang="en-CA" sz="1400">
                          <a:effectLst/>
                        </a:rPr>
                        <a:t>SH/VINYL ratio</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2.46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3.05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30%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4.44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90%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6.75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189%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6.85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193%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1354600"/>
                  </a:ext>
                </a:extLst>
              </a:tr>
              <a:tr h="186690">
                <a:tc>
                  <a:txBody>
                    <a:bodyPr/>
                    <a:lstStyle/>
                    <a:p>
                      <a:pPr marL="0" marR="0">
                        <a:lnSpc>
                          <a:spcPct val="107000"/>
                        </a:lnSpc>
                        <a:spcBef>
                          <a:spcPts val="0"/>
                        </a:spcBef>
                        <a:spcAft>
                          <a:spcPts val="0"/>
                        </a:spcAft>
                      </a:pPr>
                      <a:r>
                        <a:rPr lang="en-CA" sz="1400">
                          <a:effectLst/>
                        </a:rPr>
                        <a:t>Tensile Strength (kPa)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3167</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3006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6">
                  <a:txBody>
                    <a:bodyPr/>
                    <a:lstStyle/>
                    <a:p>
                      <a:pPr marL="0" marR="0" algn="ctr">
                        <a:lnSpc>
                          <a:spcPct val="107000"/>
                        </a:lnSpc>
                        <a:spcBef>
                          <a:spcPts val="0"/>
                        </a:spcBef>
                        <a:spcAft>
                          <a:spcPts val="0"/>
                        </a:spcAft>
                      </a:pPr>
                      <a:r>
                        <a:rPr lang="en-US" sz="1400" dirty="0">
                          <a:effectLst/>
                        </a:rPr>
                        <a:t>Not Measured</a:t>
                      </a:r>
                      <a:endParaRPr lang="en-US" sz="1800" dirty="0">
                        <a:effectLst/>
                      </a:endParaRPr>
                    </a:p>
                    <a:p>
                      <a:pPr marL="0" marR="0" algn="ctr">
                        <a:lnSpc>
                          <a:spcPct val="107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0199998"/>
                  </a:ext>
                </a:extLst>
              </a:tr>
              <a:tr h="186690">
                <a:tc>
                  <a:txBody>
                    <a:bodyPr/>
                    <a:lstStyle/>
                    <a:p>
                      <a:pPr marL="0" marR="0">
                        <a:lnSpc>
                          <a:spcPct val="107000"/>
                        </a:lnSpc>
                        <a:spcBef>
                          <a:spcPts val="0"/>
                        </a:spcBef>
                        <a:spcAft>
                          <a:spcPts val="0"/>
                        </a:spcAft>
                      </a:pPr>
                      <a:r>
                        <a:rPr lang="en-CA" sz="1400" dirty="0">
                          <a:effectLst/>
                        </a:rPr>
                        <a:t>Elongation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85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87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6">
                  <a:txBody>
                    <a:bodyPr/>
                    <a:lstStyle/>
                    <a:p>
                      <a:pPr marL="0" marR="0" algn="ctr">
                        <a:lnSpc>
                          <a:spcPct val="107000"/>
                        </a:lnSpc>
                        <a:spcBef>
                          <a:spcPts val="0"/>
                        </a:spcBef>
                        <a:spcAft>
                          <a:spcPts val="0"/>
                        </a:spcAft>
                      </a:pPr>
                      <a:r>
                        <a:rPr lang="en-US" sz="1400" dirty="0">
                          <a:effectLst/>
                        </a:rPr>
                        <a:t>Not Measured</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0566297"/>
                  </a:ext>
                </a:extLst>
              </a:tr>
              <a:tr h="186690">
                <a:tc>
                  <a:txBody>
                    <a:bodyPr/>
                    <a:lstStyle/>
                    <a:p>
                      <a:pPr marL="0" marR="0">
                        <a:lnSpc>
                          <a:spcPct val="107000"/>
                        </a:lnSpc>
                        <a:spcBef>
                          <a:spcPts val="0"/>
                        </a:spcBef>
                        <a:spcAft>
                          <a:spcPts val="0"/>
                        </a:spcAft>
                      </a:pPr>
                      <a:r>
                        <a:rPr lang="en-CA" sz="1400">
                          <a:effectLst/>
                        </a:rPr>
                        <a:t>Total Energy (J/m)</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171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-16%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173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6">
                  <a:txBody>
                    <a:bodyPr/>
                    <a:lstStyle/>
                    <a:p>
                      <a:pPr marL="0" marR="0" algn="ctr">
                        <a:lnSpc>
                          <a:spcPct val="107000"/>
                        </a:lnSpc>
                        <a:spcBef>
                          <a:spcPts val="0"/>
                        </a:spcBef>
                        <a:spcAft>
                          <a:spcPts val="0"/>
                        </a:spcAft>
                      </a:pPr>
                      <a:r>
                        <a:rPr lang="en-US" sz="1400" dirty="0">
                          <a:effectLst/>
                        </a:rPr>
                        <a:t>Not Measured</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9116767"/>
                  </a:ext>
                </a:extLst>
              </a:tr>
              <a:tr h="186690">
                <a:tc>
                  <a:txBody>
                    <a:bodyPr/>
                    <a:lstStyle/>
                    <a:p>
                      <a:pPr marL="0" marR="0">
                        <a:lnSpc>
                          <a:spcPct val="107000"/>
                        </a:lnSpc>
                        <a:spcBef>
                          <a:spcPts val="0"/>
                        </a:spcBef>
                        <a:spcAft>
                          <a:spcPts val="0"/>
                        </a:spcAft>
                      </a:pPr>
                      <a:r>
                        <a:rPr lang="en-CA" sz="1400">
                          <a:effectLst/>
                        </a:rPr>
                        <a:t>Tear Strength (N/mm)</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3.2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1.96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-45%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6">
                  <a:txBody>
                    <a:bodyPr/>
                    <a:lstStyle/>
                    <a:p>
                      <a:pPr marL="0" marR="0" algn="ctr">
                        <a:lnSpc>
                          <a:spcPct val="107000"/>
                        </a:lnSpc>
                        <a:spcBef>
                          <a:spcPts val="0"/>
                        </a:spcBef>
                        <a:spcAft>
                          <a:spcPts val="0"/>
                        </a:spcAft>
                      </a:pPr>
                      <a:r>
                        <a:rPr lang="en-US" sz="1400" dirty="0">
                          <a:effectLst/>
                        </a:rPr>
                        <a:t>Not Measured</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4368349"/>
                  </a:ext>
                </a:extLst>
              </a:tr>
              <a:tr h="186690">
                <a:tc>
                  <a:txBody>
                    <a:bodyPr/>
                    <a:lstStyle/>
                    <a:p>
                      <a:pPr marL="0" marR="0">
                        <a:lnSpc>
                          <a:spcPct val="107000"/>
                        </a:lnSpc>
                        <a:spcBef>
                          <a:spcPts val="0"/>
                        </a:spcBef>
                        <a:spcAft>
                          <a:spcPts val="0"/>
                        </a:spcAft>
                      </a:pPr>
                      <a:r>
                        <a:rPr lang="en-CA" sz="1400">
                          <a:effectLst/>
                        </a:rPr>
                        <a:t>Shore A Hardness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50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49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6">
                  <a:txBody>
                    <a:bodyPr/>
                    <a:lstStyle/>
                    <a:p>
                      <a:pPr marL="0" marR="0" algn="ctr">
                        <a:lnSpc>
                          <a:spcPct val="107000"/>
                        </a:lnSpc>
                        <a:spcBef>
                          <a:spcPts val="0"/>
                        </a:spcBef>
                        <a:spcAft>
                          <a:spcPts val="0"/>
                        </a:spcAft>
                      </a:pPr>
                      <a:r>
                        <a:rPr lang="en-US" sz="1400" dirty="0">
                          <a:effectLst/>
                        </a:rPr>
                        <a:t>Not Measured</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470657"/>
                  </a:ext>
                </a:extLst>
              </a:tr>
              <a:tr h="186690">
                <a:tc>
                  <a:txBody>
                    <a:bodyPr/>
                    <a:lstStyle/>
                    <a:p>
                      <a:pPr marL="0" marR="0">
                        <a:lnSpc>
                          <a:spcPct val="107000"/>
                        </a:lnSpc>
                        <a:spcBef>
                          <a:spcPts val="0"/>
                        </a:spcBef>
                        <a:spcAft>
                          <a:spcPts val="0"/>
                        </a:spcAft>
                      </a:pPr>
                      <a:r>
                        <a:rPr lang="en-CA" sz="1400">
                          <a:effectLst/>
                        </a:rPr>
                        <a:t>G' (Pa)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7.11E+05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8.43E+05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12%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7.36E+05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69%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5.18E+05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507%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2.11E+05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762%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51563399"/>
                  </a:ext>
                </a:extLst>
              </a:tr>
              <a:tr h="186690">
                <a:tc>
                  <a:txBody>
                    <a:bodyPr/>
                    <a:lstStyle/>
                    <a:p>
                      <a:pPr marL="0" marR="0">
                        <a:lnSpc>
                          <a:spcPct val="107000"/>
                        </a:lnSpc>
                        <a:spcBef>
                          <a:spcPts val="0"/>
                        </a:spcBef>
                        <a:spcAft>
                          <a:spcPts val="0"/>
                        </a:spcAft>
                      </a:pPr>
                      <a:r>
                        <a:rPr lang="en-CA" sz="1400">
                          <a:effectLst/>
                        </a:rPr>
                        <a:t>G" (Pa)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5.14E+04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5.95E+04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10%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5.97E+04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32%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4.67E+04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114%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6.48E+04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546%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12237553"/>
                  </a:ext>
                </a:extLst>
              </a:tr>
              <a:tr h="186690">
                <a:tc>
                  <a:txBody>
                    <a:bodyPr/>
                    <a:lstStyle/>
                    <a:p>
                      <a:pPr marL="0" marR="0">
                        <a:lnSpc>
                          <a:spcPct val="107000"/>
                        </a:lnSpc>
                        <a:spcBef>
                          <a:spcPts val="0"/>
                        </a:spcBef>
                        <a:spcAft>
                          <a:spcPts val="0"/>
                        </a:spcAft>
                      </a:pPr>
                      <a:r>
                        <a:rPr lang="en-CA" sz="1400">
                          <a:effectLst/>
                        </a:rPr>
                        <a:t>tan delta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0.072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0.071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0.081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-22%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0.09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-65%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0.308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-25%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4930348"/>
                  </a:ext>
                </a:extLst>
              </a:tr>
              <a:tr h="186690">
                <a:tc>
                  <a:txBody>
                    <a:bodyPr/>
                    <a:lstStyle/>
                    <a:p>
                      <a:pPr marL="0" marR="0">
                        <a:lnSpc>
                          <a:spcPct val="107000"/>
                        </a:lnSpc>
                        <a:spcBef>
                          <a:spcPts val="0"/>
                        </a:spcBef>
                        <a:spcAft>
                          <a:spcPts val="0"/>
                        </a:spcAft>
                      </a:pPr>
                      <a:r>
                        <a:rPr lang="en-CA" sz="1400">
                          <a:effectLst/>
                        </a:rPr>
                        <a:t>Cure rate (Pa/s)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1.79E+05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42%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2.47E+05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93%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1.51E+05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8.24E+04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a:effectLst/>
                        </a:rPr>
                        <a:t>544%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2.89E+04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1400" dirty="0">
                          <a:effectLst/>
                        </a:rPr>
                        <a:t>612%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6026007"/>
                  </a:ext>
                </a:extLst>
              </a:tr>
              <a:tr h="209550">
                <a:tc>
                  <a:txBody>
                    <a:bodyPr/>
                    <a:lstStyle/>
                    <a:p>
                      <a:pPr marL="0" marR="0">
                        <a:lnSpc>
                          <a:spcPct val="107000"/>
                        </a:lnSpc>
                        <a:spcBef>
                          <a:spcPts val="0"/>
                        </a:spcBef>
                        <a:spcAft>
                          <a:spcPts val="0"/>
                        </a:spcAft>
                      </a:pPr>
                      <a:r>
                        <a:rPr lang="en-CA" sz="1400">
                          <a:effectLst/>
                        </a:rPr>
                        <a:t>Note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10">
                  <a:txBody>
                    <a:bodyPr/>
                    <a:lstStyle/>
                    <a:p>
                      <a:pPr marL="0" marR="0" algn="ctr">
                        <a:lnSpc>
                          <a:spcPct val="107000"/>
                        </a:lnSpc>
                        <a:spcBef>
                          <a:spcPts val="0"/>
                        </a:spcBef>
                        <a:spcAft>
                          <a:spcPts val="0"/>
                        </a:spcAft>
                      </a:pPr>
                      <a:r>
                        <a:rPr lang="en-CA" sz="1400" dirty="0">
                          <a:effectLst/>
                        </a:rPr>
                        <a:t>poor tear strength</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5417488"/>
                  </a:ext>
                </a:extLst>
              </a:tr>
            </a:tbl>
          </a:graphicData>
        </a:graphic>
      </p:graphicFrame>
      <p:sp>
        <p:nvSpPr>
          <p:cNvPr id="2" name="Title 1">
            <a:extLst>
              <a:ext uri="{FF2B5EF4-FFF2-40B4-BE49-F238E27FC236}">
                <a16:creationId xmlns:a16="http://schemas.microsoft.com/office/drawing/2014/main" id="{D78BD5EA-EB6D-4239-B8AB-47CB7245494F}"/>
              </a:ext>
            </a:extLst>
          </p:cNvPr>
          <p:cNvSpPr>
            <a:spLocks noGrp="1"/>
          </p:cNvSpPr>
          <p:nvPr>
            <p:ph type="title"/>
          </p:nvPr>
        </p:nvSpPr>
        <p:spPr/>
        <p:txBody>
          <a:bodyPr anchor="t">
            <a:normAutofit/>
          </a:bodyPr>
          <a:lstStyle/>
          <a:p>
            <a:r>
              <a:rPr lang="en-US" sz="4000" dirty="0">
                <a:latin typeface="Arial" panose="020B0604020202020204" pitchFamily="34" charset="0"/>
              </a:rPr>
              <a:t>Adjusted </a:t>
            </a:r>
            <a:r>
              <a:rPr lang="en-US" sz="4000" dirty="0" err="1">
                <a:latin typeface="Arial" panose="020B0604020202020204" pitchFamily="34" charset="0"/>
              </a:rPr>
              <a:t>SiH</a:t>
            </a:r>
            <a:r>
              <a:rPr lang="en-US" sz="4000" dirty="0">
                <a:latin typeface="Arial" panose="020B0604020202020204" pitchFamily="34" charset="0"/>
              </a:rPr>
              <a:t>/Vinyl</a:t>
            </a:r>
          </a:p>
        </p:txBody>
      </p:sp>
    </p:spTree>
    <p:extLst>
      <p:ext uri="{BB962C8B-B14F-4D97-AF65-F5344CB8AC3E}">
        <p14:creationId xmlns:p14="http://schemas.microsoft.com/office/powerpoint/2010/main" val="366007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b="1" dirty="0">
                <a:latin typeface="Arial" panose="020B0604020202020204" pitchFamily="34" charset="0"/>
                <a:cs typeface="Arial" panose="020B0604020202020204" pitchFamily="34" charset="0"/>
              </a:rPr>
              <a:t>Problem: Elongation</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CA" sz="2700" dirty="0">
                <a:latin typeface="Arial" panose="020B0604020202020204" pitchFamily="34" charset="0"/>
                <a:cs typeface="Arial" panose="020B0604020202020204" pitchFamily="34" charset="0"/>
              </a:rPr>
              <a:t>Silicones routinely provide up to 300% elongation in homopolymers or organic/ silicone hybrid copolymers</a:t>
            </a:r>
          </a:p>
          <a:p>
            <a:r>
              <a:rPr lang="en-CA" sz="2700" dirty="0">
                <a:latin typeface="Arial" panose="020B0604020202020204" pitchFamily="34" charset="0"/>
                <a:cs typeface="Arial" panose="020B0604020202020204" pitchFamily="34" charset="0"/>
              </a:rPr>
              <a:t>UV cured acrylate silicones do not do this elongation is typically under 10%.</a:t>
            </a:r>
          </a:p>
          <a:p>
            <a:r>
              <a:rPr lang="en-CA" sz="2700" dirty="0">
                <a:latin typeface="Arial" panose="020B0604020202020204" pitchFamily="34" charset="0"/>
                <a:cs typeface="Arial" panose="020B0604020202020204" pitchFamily="34" charset="0"/>
              </a:rPr>
              <a:t>The </a:t>
            </a:r>
            <a:r>
              <a:rPr lang="en-CA" sz="2700" dirty="0" err="1">
                <a:latin typeface="Arial" panose="020B0604020202020204" pitchFamily="34" charset="0"/>
                <a:cs typeface="Arial" panose="020B0604020202020204" pitchFamily="34" charset="0"/>
              </a:rPr>
              <a:t>mercapto</a:t>
            </a:r>
            <a:r>
              <a:rPr lang="en-CA" sz="2700" dirty="0">
                <a:latin typeface="Arial" panose="020B0604020202020204" pitchFamily="34" charset="0"/>
                <a:cs typeface="Arial" panose="020B0604020202020204" pitchFamily="34" charset="0"/>
              </a:rPr>
              <a:t>/vinyl systems bring elongation back to &gt;100% as high as 200% in one.</a:t>
            </a:r>
          </a:p>
        </p:txBody>
      </p:sp>
    </p:spTree>
    <p:extLst>
      <p:ext uri="{BB962C8B-B14F-4D97-AF65-F5344CB8AC3E}">
        <p14:creationId xmlns:p14="http://schemas.microsoft.com/office/powerpoint/2010/main" val="339002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4533-8FA8-4FF9-A08A-09A5F408BBF8}"/>
              </a:ext>
            </a:extLst>
          </p:cNvPr>
          <p:cNvSpPr>
            <a:spLocks noGrp="1"/>
          </p:cNvSpPr>
          <p:nvPr>
            <p:ph type="title"/>
          </p:nvPr>
        </p:nvSpPr>
        <p:spPr/>
        <p:txBody>
          <a:bodyPr>
            <a:normAutofit/>
          </a:bodyPr>
          <a:lstStyle/>
          <a:p>
            <a:r>
              <a:rPr lang="en-US" sz="4400" dirty="0">
                <a:latin typeface="Arial" panose="020B0604020202020204" pitchFamily="34" charset="0"/>
              </a:rPr>
              <a:t>Effect of Changing Ratio</a:t>
            </a:r>
          </a:p>
        </p:txBody>
      </p:sp>
      <p:graphicFrame>
        <p:nvGraphicFramePr>
          <p:cNvPr id="4" name="Content Placeholder 3">
            <a:extLst>
              <a:ext uri="{FF2B5EF4-FFF2-40B4-BE49-F238E27FC236}">
                <a16:creationId xmlns:a16="http://schemas.microsoft.com/office/drawing/2014/main" id="{800B9D54-BCCD-449A-8827-E529F0ECA155}"/>
              </a:ext>
            </a:extLst>
          </p:cNvPr>
          <p:cNvGraphicFramePr>
            <a:graphicFrameLocks noGrp="1"/>
          </p:cNvGraphicFramePr>
          <p:nvPr>
            <p:ph idx="1"/>
            <p:extLst>
              <p:ext uri="{D42A27DB-BD31-4B8C-83A1-F6EECF244321}">
                <p14:modId xmlns:p14="http://schemas.microsoft.com/office/powerpoint/2010/main" val="132278300"/>
              </p:ext>
            </p:extLst>
          </p:nvPr>
        </p:nvGraphicFramePr>
        <p:xfrm>
          <a:off x="502703" y="1375371"/>
          <a:ext cx="8441949" cy="4169528"/>
        </p:xfrm>
        <a:graphic>
          <a:graphicData uri="http://schemas.openxmlformats.org/drawingml/2006/table">
            <a:tbl>
              <a:tblPr firstRow="1" firstCol="1" bandRow="1">
                <a:tableStyleId>{00A15C55-8517-42AA-B614-E9B94910E393}</a:tableStyleId>
              </a:tblPr>
              <a:tblGrid>
                <a:gridCol w="2061775">
                  <a:extLst>
                    <a:ext uri="{9D8B030D-6E8A-4147-A177-3AD203B41FA5}">
                      <a16:colId xmlns:a16="http://schemas.microsoft.com/office/drawing/2014/main" val="1526402931"/>
                    </a:ext>
                  </a:extLst>
                </a:gridCol>
                <a:gridCol w="1374516">
                  <a:extLst>
                    <a:ext uri="{9D8B030D-6E8A-4147-A177-3AD203B41FA5}">
                      <a16:colId xmlns:a16="http://schemas.microsoft.com/office/drawing/2014/main" val="2538632524"/>
                    </a:ext>
                  </a:extLst>
                </a:gridCol>
                <a:gridCol w="962162">
                  <a:extLst>
                    <a:ext uri="{9D8B030D-6E8A-4147-A177-3AD203B41FA5}">
                      <a16:colId xmlns:a16="http://schemas.microsoft.com/office/drawing/2014/main" val="83370400"/>
                    </a:ext>
                  </a:extLst>
                </a:gridCol>
                <a:gridCol w="1237065">
                  <a:extLst>
                    <a:ext uri="{9D8B030D-6E8A-4147-A177-3AD203B41FA5}">
                      <a16:colId xmlns:a16="http://schemas.microsoft.com/office/drawing/2014/main" val="3969922892"/>
                    </a:ext>
                  </a:extLst>
                </a:gridCol>
                <a:gridCol w="824709">
                  <a:extLst>
                    <a:ext uri="{9D8B030D-6E8A-4147-A177-3AD203B41FA5}">
                      <a16:colId xmlns:a16="http://schemas.microsoft.com/office/drawing/2014/main" val="2072089393"/>
                    </a:ext>
                  </a:extLst>
                </a:gridCol>
                <a:gridCol w="1165475">
                  <a:extLst>
                    <a:ext uri="{9D8B030D-6E8A-4147-A177-3AD203B41FA5}">
                      <a16:colId xmlns:a16="http://schemas.microsoft.com/office/drawing/2014/main" val="2320122364"/>
                    </a:ext>
                  </a:extLst>
                </a:gridCol>
                <a:gridCol w="816247">
                  <a:extLst>
                    <a:ext uri="{9D8B030D-6E8A-4147-A177-3AD203B41FA5}">
                      <a16:colId xmlns:a16="http://schemas.microsoft.com/office/drawing/2014/main" val="3237596009"/>
                    </a:ext>
                  </a:extLst>
                </a:gridCol>
              </a:tblGrid>
              <a:tr h="420356">
                <a:tc>
                  <a:txBody>
                    <a:bodyPr/>
                    <a:lstStyle/>
                    <a:p>
                      <a:pPr marL="0" marR="0">
                        <a:lnSpc>
                          <a:spcPct val="107000"/>
                        </a:lnSpc>
                        <a:spcBef>
                          <a:spcPts val="0"/>
                        </a:spcBef>
                        <a:spcAft>
                          <a:spcPts val="0"/>
                        </a:spcAft>
                      </a:pPr>
                      <a:r>
                        <a:rPr lang="en-CA" sz="2000" dirty="0">
                          <a:effectLst/>
                        </a:rPr>
                        <a:t>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SH 208-10Q</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delta</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-20Q</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delta</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-30Q</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delta.</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01207968"/>
                  </a:ext>
                </a:extLst>
              </a:tr>
              <a:tr h="186690">
                <a:tc>
                  <a:txBody>
                    <a:bodyPr/>
                    <a:lstStyle/>
                    <a:p>
                      <a:pPr marL="0" marR="0">
                        <a:lnSpc>
                          <a:spcPct val="107000"/>
                        </a:lnSpc>
                        <a:spcBef>
                          <a:spcPts val="0"/>
                        </a:spcBef>
                        <a:spcAft>
                          <a:spcPts val="0"/>
                        </a:spcAft>
                      </a:pPr>
                      <a:r>
                        <a:rPr lang="en-CA" sz="2000">
                          <a:effectLst/>
                        </a:rPr>
                        <a:t>SH/vinyl ratio</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2.46</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5%</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3.05</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30%</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4.44</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90%</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41712631"/>
                  </a:ext>
                </a:extLst>
              </a:tr>
              <a:tr h="186690">
                <a:tc>
                  <a:txBody>
                    <a:bodyPr/>
                    <a:lstStyle/>
                    <a:p>
                      <a:pPr marL="0" marR="0">
                        <a:lnSpc>
                          <a:spcPct val="107000"/>
                        </a:lnSpc>
                        <a:spcBef>
                          <a:spcPts val="0"/>
                        </a:spcBef>
                        <a:spcAft>
                          <a:spcPts val="0"/>
                        </a:spcAft>
                      </a:pPr>
                      <a:r>
                        <a:rPr lang="en-CA" sz="2000">
                          <a:effectLst/>
                        </a:rPr>
                        <a:t>Tensile Strength (kPa)</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dirty="0">
                          <a:effectLst/>
                        </a:rPr>
                        <a:t>3167.24</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-3%</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3006.54</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dirty="0">
                          <a:effectLst/>
                        </a:rPr>
                        <a:t>-8%</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5" gridSpan="2">
                  <a:txBody>
                    <a:bodyPr/>
                    <a:lstStyle/>
                    <a:p>
                      <a:pPr marL="0" marR="0" algn="ctr">
                        <a:lnSpc>
                          <a:spcPct val="107000"/>
                        </a:lnSpc>
                        <a:spcBef>
                          <a:spcPts val="0"/>
                        </a:spcBef>
                        <a:spcAft>
                          <a:spcPts val="0"/>
                        </a:spcAft>
                      </a:pPr>
                      <a:r>
                        <a:rPr lang="en-US" sz="2000">
                          <a:effectLst/>
                        </a:rPr>
                        <a:t>Not Measured</a:t>
                      </a:r>
                      <a:endParaRPr lang="en-US" sz="2800">
                        <a:effectLst/>
                      </a:endParaRPr>
                    </a:p>
                    <a:p>
                      <a:pPr marL="0" marR="0" algn="ctr">
                        <a:lnSpc>
                          <a:spcPct val="107000"/>
                        </a:lnSpc>
                        <a:spcBef>
                          <a:spcPts val="0"/>
                        </a:spcBef>
                        <a:spcAft>
                          <a:spcPts val="0"/>
                        </a:spcAft>
                      </a:pPr>
                      <a:r>
                        <a:rPr lang="en-US" sz="2000">
                          <a:effectLst/>
                        </a:rPr>
                        <a:t> </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5" hMerge="1">
                  <a:txBody>
                    <a:bodyPr/>
                    <a:lstStyle/>
                    <a:p>
                      <a:endParaRPr lang="en-US"/>
                    </a:p>
                  </a:txBody>
                  <a:tcPr/>
                </a:tc>
                <a:extLst>
                  <a:ext uri="{0D108BD9-81ED-4DB2-BD59-A6C34878D82A}">
                    <a16:rowId xmlns:a16="http://schemas.microsoft.com/office/drawing/2014/main" val="4162699161"/>
                  </a:ext>
                </a:extLst>
              </a:tr>
              <a:tr h="186690">
                <a:tc>
                  <a:txBody>
                    <a:bodyPr/>
                    <a:lstStyle/>
                    <a:p>
                      <a:pPr marL="0" marR="0">
                        <a:lnSpc>
                          <a:spcPct val="107000"/>
                        </a:lnSpc>
                        <a:spcBef>
                          <a:spcPts val="0"/>
                        </a:spcBef>
                        <a:spcAft>
                          <a:spcPts val="0"/>
                        </a:spcAft>
                      </a:pPr>
                      <a:r>
                        <a:rPr lang="en-CA" sz="2000">
                          <a:effectLst/>
                        </a:rPr>
                        <a:t>Elongation (%)</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84.78</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0%</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87</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9%</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879527317"/>
                  </a:ext>
                </a:extLst>
              </a:tr>
              <a:tr h="186690">
                <a:tc>
                  <a:txBody>
                    <a:bodyPr/>
                    <a:lstStyle/>
                    <a:p>
                      <a:pPr marL="0" marR="0">
                        <a:lnSpc>
                          <a:spcPct val="107000"/>
                        </a:lnSpc>
                        <a:spcBef>
                          <a:spcPts val="0"/>
                        </a:spcBef>
                        <a:spcAft>
                          <a:spcPts val="0"/>
                        </a:spcAft>
                      </a:pPr>
                      <a:r>
                        <a:rPr lang="en-CA" sz="2000">
                          <a:effectLst/>
                        </a:rPr>
                        <a:t>Total Energy (J/m)</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170.76</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-16%</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172.77</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4%</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95383200"/>
                  </a:ext>
                </a:extLst>
              </a:tr>
              <a:tr h="186690">
                <a:tc>
                  <a:txBody>
                    <a:bodyPr/>
                    <a:lstStyle/>
                    <a:p>
                      <a:pPr marL="0" marR="0">
                        <a:lnSpc>
                          <a:spcPct val="107000"/>
                        </a:lnSpc>
                        <a:spcBef>
                          <a:spcPts val="0"/>
                        </a:spcBef>
                        <a:spcAft>
                          <a:spcPts val="0"/>
                        </a:spcAft>
                      </a:pPr>
                      <a:r>
                        <a:rPr lang="en-CA" sz="2000">
                          <a:effectLst/>
                        </a:rPr>
                        <a:t>Tear Strength (N/mm)</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3.2</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6%</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1.96</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-45%</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861949146"/>
                  </a:ext>
                </a:extLst>
              </a:tr>
              <a:tr h="186690">
                <a:tc>
                  <a:txBody>
                    <a:bodyPr/>
                    <a:lstStyle/>
                    <a:p>
                      <a:pPr marL="0" marR="0">
                        <a:lnSpc>
                          <a:spcPct val="107000"/>
                        </a:lnSpc>
                        <a:spcBef>
                          <a:spcPts val="0"/>
                        </a:spcBef>
                        <a:spcAft>
                          <a:spcPts val="0"/>
                        </a:spcAft>
                      </a:pPr>
                      <a:r>
                        <a:rPr lang="en-CA" sz="2000">
                          <a:effectLst/>
                        </a:rPr>
                        <a:t>Shore A Hardness</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50</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-4%</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49</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-6%</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343578106"/>
                  </a:ext>
                </a:extLst>
              </a:tr>
              <a:tr h="186690">
                <a:tc>
                  <a:txBody>
                    <a:bodyPr/>
                    <a:lstStyle/>
                    <a:p>
                      <a:pPr marL="0" marR="0">
                        <a:lnSpc>
                          <a:spcPct val="107000"/>
                        </a:lnSpc>
                        <a:spcBef>
                          <a:spcPts val="0"/>
                        </a:spcBef>
                        <a:spcAft>
                          <a:spcPts val="0"/>
                        </a:spcAft>
                      </a:pPr>
                      <a:r>
                        <a:rPr lang="en-CA" sz="2000">
                          <a:effectLst/>
                        </a:rPr>
                        <a:t>G' (Pa)</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7.11E+05</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3%</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8.43E+05</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12%</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7.36E+05</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dirty="0">
                          <a:effectLst/>
                        </a:rPr>
                        <a:t>69%</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50272280"/>
                  </a:ext>
                </a:extLst>
              </a:tr>
              <a:tr h="186690">
                <a:tc>
                  <a:txBody>
                    <a:bodyPr/>
                    <a:lstStyle/>
                    <a:p>
                      <a:pPr marL="0" marR="0">
                        <a:lnSpc>
                          <a:spcPct val="107000"/>
                        </a:lnSpc>
                        <a:spcBef>
                          <a:spcPts val="0"/>
                        </a:spcBef>
                        <a:spcAft>
                          <a:spcPts val="0"/>
                        </a:spcAft>
                      </a:pPr>
                      <a:r>
                        <a:rPr lang="en-CA" sz="2000">
                          <a:effectLst/>
                        </a:rPr>
                        <a:t>G" (Pa)</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5.14E+04</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0%</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5.95E+04</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10%</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5.97E+04</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32%</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70200442"/>
                  </a:ext>
                </a:extLst>
              </a:tr>
              <a:tr h="186690">
                <a:tc>
                  <a:txBody>
                    <a:bodyPr/>
                    <a:lstStyle/>
                    <a:p>
                      <a:pPr marL="0" marR="0">
                        <a:lnSpc>
                          <a:spcPct val="107000"/>
                        </a:lnSpc>
                        <a:spcBef>
                          <a:spcPts val="0"/>
                        </a:spcBef>
                        <a:spcAft>
                          <a:spcPts val="0"/>
                        </a:spcAft>
                      </a:pPr>
                      <a:r>
                        <a:rPr lang="en-CA" sz="2000">
                          <a:effectLst/>
                        </a:rPr>
                        <a:t>tan delta</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0.072</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-3%</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0.071</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-2%</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0.081</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-22%</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0500430"/>
                  </a:ext>
                </a:extLst>
              </a:tr>
              <a:tr h="186690">
                <a:tc>
                  <a:txBody>
                    <a:bodyPr/>
                    <a:lstStyle/>
                    <a:p>
                      <a:pPr marL="0" marR="0">
                        <a:lnSpc>
                          <a:spcPct val="107000"/>
                        </a:lnSpc>
                        <a:spcBef>
                          <a:spcPts val="0"/>
                        </a:spcBef>
                        <a:spcAft>
                          <a:spcPts val="0"/>
                        </a:spcAft>
                      </a:pPr>
                      <a:r>
                        <a:rPr lang="en-CA" sz="2000">
                          <a:effectLst/>
                        </a:rPr>
                        <a:t>Cure rate (Pa/s)</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1.79E+05</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42%</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2.47E+05</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93%</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rPr>
                        <a:t>1.51E+05</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dirty="0">
                          <a:effectLst/>
                        </a:rPr>
                        <a:t>4%</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32190395"/>
                  </a:ext>
                </a:extLst>
              </a:tr>
            </a:tbl>
          </a:graphicData>
        </a:graphic>
      </p:graphicFrame>
      <p:grpSp>
        <p:nvGrpSpPr>
          <p:cNvPr id="11" name="Group 10">
            <a:extLst>
              <a:ext uri="{FF2B5EF4-FFF2-40B4-BE49-F238E27FC236}">
                <a16:creationId xmlns:a16="http://schemas.microsoft.com/office/drawing/2014/main" id="{3637590D-52B6-4D5C-9A01-DAC8E48C08DE}"/>
              </a:ext>
            </a:extLst>
          </p:cNvPr>
          <p:cNvGrpSpPr/>
          <p:nvPr/>
        </p:nvGrpSpPr>
        <p:grpSpPr>
          <a:xfrm>
            <a:off x="628650" y="4272979"/>
            <a:ext cx="6331191" cy="1892215"/>
            <a:chOff x="628650" y="4385654"/>
            <a:chExt cx="6331191" cy="1892215"/>
          </a:xfrm>
        </p:grpSpPr>
        <p:sp>
          <p:nvSpPr>
            <p:cNvPr id="6" name="Oval 5">
              <a:extLst>
                <a:ext uri="{FF2B5EF4-FFF2-40B4-BE49-F238E27FC236}">
                  <a16:creationId xmlns:a16="http://schemas.microsoft.com/office/drawing/2014/main" id="{C968BA4D-CD2C-4C43-99FB-4388107D80DA}"/>
                </a:ext>
              </a:extLst>
            </p:cNvPr>
            <p:cNvSpPr/>
            <p:nvPr/>
          </p:nvSpPr>
          <p:spPr>
            <a:xfrm>
              <a:off x="5876429" y="4385654"/>
              <a:ext cx="1083412" cy="1695521"/>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7D4B88-23EA-4168-A54C-20AC26EE0C89}"/>
                </a:ext>
              </a:extLst>
            </p:cNvPr>
            <p:cNvSpPr txBox="1"/>
            <p:nvPr/>
          </p:nvSpPr>
          <p:spPr>
            <a:xfrm>
              <a:off x="628650" y="5754649"/>
              <a:ext cx="504176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G’, G” and Cure Rate increase</a:t>
              </a:r>
            </a:p>
          </p:txBody>
        </p:sp>
      </p:grpSp>
      <p:grpSp>
        <p:nvGrpSpPr>
          <p:cNvPr id="10" name="Group 9">
            <a:extLst>
              <a:ext uri="{FF2B5EF4-FFF2-40B4-BE49-F238E27FC236}">
                <a16:creationId xmlns:a16="http://schemas.microsoft.com/office/drawing/2014/main" id="{051822A0-9C38-4FF2-901C-AED36374AF0A}"/>
              </a:ext>
            </a:extLst>
          </p:cNvPr>
          <p:cNvGrpSpPr/>
          <p:nvPr/>
        </p:nvGrpSpPr>
        <p:grpSpPr>
          <a:xfrm>
            <a:off x="628650" y="2002145"/>
            <a:ext cx="6378861" cy="4586650"/>
            <a:chOff x="628650" y="2127821"/>
            <a:chExt cx="6378861" cy="4586650"/>
          </a:xfrm>
        </p:grpSpPr>
        <p:sp>
          <p:nvSpPr>
            <p:cNvPr id="8" name="Oval 7">
              <a:extLst>
                <a:ext uri="{FF2B5EF4-FFF2-40B4-BE49-F238E27FC236}">
                  <a16:creationId xmlns:a16="http://schemas.microsoft.com/office/drawing/2014/main" id="{844BAAF4-0FD7-42CA-BA7C-2342D2C3E513}"/>
                </a:ext>
              </a:extLst>
            </p:cNvPr>
            <p:cNvSpPr/>
            <p:nvPr/>
          </p:nvSpPr>
          <p:spPr>
            <a:xfrm>
              <a:off x="5846093" y="2127821"/>
              <a:ext cx="1161418" cy="2361839"/>
            </a:xfrm>
            <a:prstGeom prst="ellipse">
              <a:avLst/>
            </a:prstGeom>
            <a:noFill/>
            <a:ln w="3810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C1A0E1-0C4C-470E-BC18-BD15E63376ED}"/>
                </a:ext>
              </a:extLst>
            </p:cNvPr>
            <p:cNvSpPr txBox="1"/>
            <p:nvPr/>
          </p:nvSpPr>
          <p:spPr>
            <a:xfrm>
              <a:off x="628650" y="6191251"/>
              <a:ext cx="582403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Many Mechanical Properties do not</a:t>
              </a:r>
            </a:p>
          </p:txBody>
        </p:sp>
      </p:grpSp>
    </p:spTree>
    <p:extLst>
      <p:ext uri="{BB962C8B-B14F-4D97-AF65-F5344CB8AC3E}">
        <p14:creationId xmlns:p14="http://schemas.microsoft.com/office/powerpoint/2010/main" val="288243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B3C02F5-A420-46FB-9388-306D70146136}"/>
              </a:ext>
            </a:extLst>
          </p:cNvPr>
          <p:cNvGraphicFramePr>
            <a:graphicFrameLocks noGrp="1"/>
          </p:cNvGraphicFramePr>
          <p:nvPr>
            <p:extLst>
              <p:ext uri="{D42A27DB-BD31-4B8C-83A1-F6EECF244321}">
                <p14:modId xmlns:p14="http://schemas.microsoft.com/office/powerpoint/2010/main" val="1532064583"/>
              </p:ext>
            </p:extLst>
          </p:nvPr>
        </p:nvGraphicFramePr>
        <p:xfrm>
          <a:off x="147344" y="849396"/>
          <a:ext cx="8558956" cy="5104034"/>
        </p:xfrm>
        <a:graphic>
          <a:graphicData uri="http://schemas.openxmlformats.org/drawingml/2006/table">
            <a:tbl>
              <a:tblPr firstRow="1" firstCol="1" bandRow="1">
                <a:tableStyleId>{00A15C55-8517-42AA-B614-E9B94910E393}</a:tableStyleId>
              </a:tblPr>
              <a:tblGrid>
                <a:gridCol w="2060160">
                  <a:extLst>
                    <a:ext uri="{9D8B030D-6E8A-4147-A177-3AD203B41FA5}">
                      <a16:colId xmlns:a16="http://schemas.microsoft.com/office/drawing/2014/main" val="2358933292"/>
                    </a:ext>
                  </a:extLst>
                </a:gridCol>
                <a:gridCol w="1527236">
                  <a:extLst>
                    <a:ext uri="{9D8B030D-6E8A-4147-A177-3AD203B41FA5}">
                      <a16:colId xmlns:a16="http://schemas.microsoft.com/office/drawing/2014/main" val="1707726892"/>
                    </a:ext>
                  </a:extLst>
                </a:gridCol>
                <a:gridCol w="638434">
                  <a:extLst>
                    <a:ext uri="{9D8B030D-6E8A-4147-A177-3AD203B41FA5}">
                      <a16:colId xmlns:a16="http://schemas.microsoft.com/office/drawing/2014/main" val="1881917554"/>
                    </a:ext>
                  </a:extLst>
                </a:gridCol>
                <a:gridCol w="1528129">
                  <a:extLst>
                    <a:ext uri="{9D8B030D-6E8A-4147-A177-3AD203B41FA5}">
                      <a16:colId xmlns:a16="http://schemas.microsoft.com/office/drawing/2014/main" val="3625961199"/>
                    </a:ext>
                  </a:extLst>
                </a:gridCol>
                <a:gridCol w="638434">
                  <a:extLst>
                    <a:ext uri="{9D8B030D-6E8A-4147-A177-3AD203B41FA5}">
                      <a16:colId xmlns:a16="http://schemas.microsoft.com/office/drawing/2014/main" val="351778313"/>
                    </a:ext>
                  </a:extLst>
                </a:gridCol>
                <a:gridCol w="1528129">
                  <a:extLst>
                    <a:ext uri="{9D8B030D-6E8A-4147-A177-3AD203B41FA5}">
                      <a16:colId xmlns:a16="http://schemas.microsoft.com/office/drawing/2014/main" val="1693587996"/>
                    </a:ext>
                  </a:extLst>
                </a:gridCol>
                <a:gridCol w="638434">
                  <a:extLst>
                    <a:ext uri="{9D8B030D-6E8A-4147-A177-3AD203B41FA5}">
                      <a16:colId xmlns:a16="http://schemas.microsoft.com/office/drawing/2014/main" val="1678631038"/>
                    </a:ext>
                  </a:extLst>
                </a:gridCol>
              </a:tblGrid>
              <a:tr h="257432">
                <a:tc>
                  <a:txBody>
                    <a:bodyPr/>
                    <a:lstStyle/>
                    <a:p>
                      <a:pPr marL="0" marR="0" algn="r">
                        <a:lnSpc>
                          <a:spcPct val="107000"/>
                        </a:lnSpc>
                        <a:spcBef>
                          <a:spcPts val="0"/>
                        </a:spcBef>
                        <a:spcAft>
                          <a:spcPts val="0"/>
                        </a:spcAft>
                      </a:pPr>
                      <a:r>
                        <a:rPr lang="en-US" sz="1600">
                          <a:effectLst/>
                          <a:latin typeface="Arial" panose="020B0604020202020204" pitchFamily="34" charset="0"/>
                          <a:cs typeface="Arial" panose="020B0604020202020204" pitchFamily="34" charset="0"/>
                        </a:rPr>
                        <a:t>Component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-10Q w/+10% 65K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-20Qw/+5% 65K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-30Q w/+5% 65K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71943580"/>
                  </a:ext>
                </a:extLst>
              </a:tr>
              <a:tr h="257432">
                <a:tc>
                  <a:txBody>
                    <a:bodyPr/>
                    <a:lstStyle/>
                    <a:p>
                      <a:pPr marL="0" marR="0" algn="r">
                        <a:lnSpc>
                          <a:spcPct val="107000"/>
                        </a:lnSpc>
                        <a:spcBef>
                          <a:spcPts val="0"/>
                        </a:spcBef>
                        <a:spcAft>
                          <a:spcPts val="0"/>
                        </a:spcAft>
                      </a:pPr>
                      <a:r>
                        <a:rPr lang="en-CA" sz="1600" dirty="0">
                          <a:effectLst/>
                          <a:latin typeface="Arial" panose="020B0604020202020204" pitchFamily="34" charset="0"/>
                          <a:cs typeface="Arial" panose="020B0604020202020204" pitchFamily="34" charset="0"/>
                        </a:rPr>
                        <a:t>SH 208-xQ</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12.24%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16.44%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17.96%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04086374"/>
                  </a:ext>
                </a:extLst>
              </a:tr>
              <a:tr h="257432">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65K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55.81%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49.23%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51.71%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27861954"/>
                  </a:ext>
                </a:extLst>
              </a:tr>
              <a:tr h="257432">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VQ93T30/VIN65K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31.26%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33.67%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29.84%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9866828"/>
                  </a:ext>
                </a:extLst>
              </a:tr>
              <a:tr h="257432">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TPO-L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0.69%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0.67%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0.49%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321337"/>
                  </a:ext>
                </a:extLst>
              </a:tr>
              <a:tr h="257432">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SH/vinyl ratio</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2.46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200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20705181"/>
                  </a:ext>
                </a:extLst>
              </a:tr>
              <a:tr h="257432">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Property</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a:effectLst/>
                          <a:latin typeface="Arial" panose="020B0604020202020204" pitchFamily="34" charset="0"/>
                          <a:cs typeface="Arial" panose="020B0604020202020204" pitchFamily="34" charset="0"/>
                        </a:rPr>
                        <a:t>delta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a:effectLst/>
                          <a:latin typeface="Arial" panose="020B0604020202020204" pitchFamily="34" charset="0"/>
                          <a:cs typeface="Arial" panose="020B0604020202020204" pitchFamily="34" charset="0"/>
                        </a:rPr>
                        <a:t>delta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600">
                          <a:effectLst/>
                          <a:latin typeface="Arial" panose="020B0604020202020204" pitchFamily="34" charset="0"/>
                          <a:cs typeface="Arial" panose="020B0604020202020204" pitchFamily="34" charset="0"/>
                        </a:rPr>
                        <a:t>delta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95348358"/>
                  </a:ext>
                </a:extLst>
              </a:tr>
              <a:tr h="408345">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Tensile Strength (kPa)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2495.98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2450.47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2898.85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96309104"/>
                  </a:ext>
                </a:extLst>
              </a:tr>
              <a:tr h="257432">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Elongation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122.1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44%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97.1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130.64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21427004"/>
                  </a:ext>
                </a:extLst>
              </a:tr>
              <a:tr h="257432">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Total Energy (J/m)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209.75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162.97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283.56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76%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47800681"/>
                  </a:ext>
                </a:extLst>
              </a:tr>
              <a:tr h="408345">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Tear Strength (N/mm)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3.27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2.67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3.92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57679207"/>
                  </a:ext>
                </a:extLst>
              </a:tr>
              <a:tr h="257432">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Shore A Hardness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42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54142770"/>
                  </a:ext>
                </a:extLst>
              </a:tr>
              <a:tr h="257432">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3.62E+05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-49%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5.40E+05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4.70E+05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3208819"/>
                  </a:ext>
                </a:extLst>
              </a:tr>
              <a:tr h="257432">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2.49E+04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-52%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3.76E+04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3.66E+04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8993065"/>
                  </a:ext>
                </a:extLst>
              </a:tr>
              <a:tr h="257432">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tan delta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0.069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dirty="0">
                          <a:effectLst/>
                          <a:latin typeface="Arial" panose="020B0604020202020204" pitchFamily="34" charset="0"/>
                          <a:cs typeface="Arial" panose="020B0604020202020204" pitchFamily="34" charset="0"/>
                        </a:rPr>
                        <a:t>0.07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0.078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35383299"/>
                  </a:ext>
                </a:extLst>
              </a:tr>
              <a:tr h="257432">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Cure rate (Pa/s)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1.35E+05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5.54E+04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-78%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1.21E+05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CA" sz="1600">
                          <a:effectLst/>
                          <a:latin typeface="Arial" panose="020B0604020202020204" pitchFamily="34" charset="0"/>
                          <a:cs typeface="Arial" panose="020B0604020202020204" pitchFamily="34" charset="0"/>
                        </a:rPr>
                        <a:t>-22%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71026952"/>
                  </a:ext>
                </a:extLst>
              </a:tr>
              <a:tr h="257432">
                <a:tc>
                  <a:txBody>
                    <a:bodyPr/>
                    <a:lstStyle/>
                    <a:p>
                      <a:pPr marL="0" marR="0">
                        <a:lnSpc>
                          <a:spcPct val="107000"/>
                        </a:lnSpc>
                        <a:spcBef>
                          <a:spcPts val="0"/>
                        </a:spcBef>
                        <a:spcAft>
                          <a:spcPts val="0"/>
                        </a:spcAft>
                      </a:pPr>
                      <a:r>
                        <a:rPr lang="en-CA" sz="1600">
                          <a:effectLst/>
                          <a:latin typeface="Arial" panose="020B0604020202020204" pitchFamily="34" charset="0"/>
                          <a:cs typeface="Arial" panose="020B0604020202020204" pitchFamily="34" charset="0"/>
                        </a:rPr>
                        <a:t>Appearance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6">
                  <a:txBody>
                    <a:bodyPr/>
                    <a:lstStyle/>
                    <a:p>
                      <a:pPr marL="0" marR="0" algn="ctr">
                        <a:lnSpc>
                          <a:spcPct val="107000"/>
                        </a:lnSpc>
                        <a:spcBef>
                          <a:spcPts val="0"/>
                        </a:spcBef>
                        <a:spcAft>
                          <a:spcPts val="0"/>
                        </a:spcAft>
                      </a:pPr>
                      <a:r>
                        <a:rPr lang="en-CA" sz="1600" dirty="0">
                          <a:effectLst/>
                          <a:latin typeface="Arial" panose="020B0604020202020204" pitchFamily="34" charset="0"/>
                          <a:cs typeface="Arial" panose="020B0604020202020204" pitchFamily="34" charset="0"/>
                        </a:rPr>
                        <a:t>more flexible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2866597"/>
                  </a:ext>
                </a:extLst>
              </a:tr>
            </a:tbl>
          </a:graphicData>
        </a:graphic>
      </p:graphicFrame>
      <p:sp>
        <p:nvSpPr>
          <p:cNvPr id="5" name="Title 4">
            <a:extLst>
              <a:ext uri="{FF2B5EF4-FFF2-40B4-BE49-F238E27FC236}">
                <a16:creationId xmlns:a16="http://schemas.microsoft.com/office/drawing/2014/main" id="{EA15BEBB-9019-451E-88CC-929611133EB4}"/>
              </a:ext>
            </a:extLst>
          </p:cNvPr>
          <p:cNvSpPr>
            <a:spLocks noGrp="1"/>
          </p:cNvSpPr>
          <p:nvPr>
            <p:ph type="title"/>
          </p:nvPr>
        </p:nvSpPr>
        <p:spPr>
          <a:xfrm>
            <a:off x="628650" y="186614"/>
            <a:ext cx="7886700" cy="1325563"/>
          </a:xfrm>
        </p:spPr>
        <p:txBody>
          <a:bodyPr anchor="t">
            <a:normAutofit/>
          </a:bodyPr>
          <a:lstStyle/>
          <a:p>
            <a:r>
              <a:rPr lang="en-US" sz="4000" dirty="0">
                <a:latin typeface="Arial" panose="020B0604020202020204" pitchFamily="34" charset="0"/>
              </a:rPr>
              <a:t>Adding more Reactive Diluent</a:t>
            </a:r>
          </a:p>
        </p:txBody>
      </p:sp>
      <p:grpSp>
        <p:nvGrpSpPr>
          <p:cNvPr id="11" name="Group 10">
            <a:extLst>
              <a:ext uri="{FF2B5EF4-FFF2-40B4-BE49-F238E27FC236}">
                <a16:creationId xmlns:a16="http://schemas.microsoft.com/office/drawing/2014/main" id="{EDF84AB0-1021-4338-891F-B6BD30449507}"/>
              </a:ext>
            </a:extLst>
          </p:cNvPr>
          <p:cNvGrpSpPr/>
          <p:nvPr/>
        </p:nvGrpSpPr>
        <p:grpSpPr>
          <a:xfrm>
            <a:off x="212619" y="3285632"/>
            <a:ext cx="8672084" cy="3174250"/>
            <a:chOff x="212619" y="3285632"/>
            <a:chExt cx="8672084" cy="3174250"/>
          </a:xfrm>
        </p:grpSpPr>
        <p:sp>
          <p:nvSpPr>
            <p:cNvPr id="7" name="Oval 6">
              <a:extLst>
                <a:ext uri="{FF2B5EF4-FFF2-40B4-BE49-F238E27FC236}">
                  <a16:creationId xmlns:a16="http://schemas.microsoft.com/office/drawing/2014/main" id="{40C135C6-04C7-47C9-A3F1-674401F2CEE8}"/>
                </a:ext>
              </a:extLst>
            </p:cNvPr>
            <p:cNvSpPr/>
            <p:nvPr/>
          </p:nvSpPr>
          <p:spPr>
            <a:xfrm rot="5400000">
              <a:off x="3593411" y="3329063"/>
              <a:ext cx="1014074" cy="1055775"/>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73F5C49-8381-4254-AEF7-952EBEA20A2A}"/>
                </a:ext>
              </a:extLst>
            </p:cNvPr>
            <p:cNvSpPr txBox="1"/>
            <p:nvPr/>
          </p:nvSpPr>
          <p:spPr>
            <a:xfrm>
              <a:off x="212619" y="5936662"/>
              <a:ext cx="719639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Elongation, Flex and Tear Strength Increase</a:t>
              </a:r>
            </a:p>
          </p:txBody>
        </p:sp>
        <p:sp>
          <p:nvSpPr>
            <p:cNvPr id="9" name="Oval 8">
              <a:extLst>
                <a:ext uri="{FF2B5EF4-FFF2-40B4-BE49-F238E27FC236}">
                  <a16:creationId xmlns:a16="http://schemas.microsoft.com/office/drawing/2014/main" id="{D28707D6-DE76-42EF-A744-03FBDEF39834}"/>
                </a:ext>
              </a:extLst>
            </p:cNvPr>
            <p:cNvSpPr/>
            <p:nvPr/>
          </p:nvSpPr>
          <p:spPr>
            <a:xfrm rot="5400000">
              <a:off x="5798154" y="3296923"/>
              <a:ext cx="1078357" cy="1055775"/>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DD5DD55-AD21-4DB2-B83E-106E43D102A3}"/>
                </a:ext>
              </a:extLst>
            </p:cNvPr>
            <p:cNvSpPr/>
            <p:nvPr/>
          </p:nvSpPr>
          <p:spPr>
            <a:xfrm rot="5400000">
              <a:off x="7817637" y="3296923"/>
              <a:ext cx="1078358" cy="1055775"/>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9F77D5C-904D-4FA2-866C-5E971DAE9B30}"/>
              </a:ext>
            </a:extLst>
          </p:cNvPr>
          <p:cNvGrpSpPr/>
          <p:nvPr/>
        </p:nvGrpSpPr>
        <p:grpSpPr>
          <a:xfrm>
            <a:off x="212619" y="2860729"/>
            <a:ext cx="8783174" cy="3997271"/>
            <a:chOff x="212619" y="2860729"/>
            <a:chExt cx="8783174" cy="3997271"/>
          </a:xfrm>
        </p:grpSpPr>
        <p:sp>
          <p:nvSpPr>
            <p:cNvPr id="13" name="Oval 12">
              <a:extLst>
                <a:ext uri="{FF2B5EF4-FFF2-40B4-BE49-F238E27FC236}">
                  <a16:creationId xmlns:a16="http://schemas.microsoft.com/office/drawing/2014/main" id="{C290F4A4-AD9E-4959-B5F6-AE6E48E65E77}"/>
                </a:ext>
              </a:extLst>
            </p:cNvPr>
            <p:cNvSpPr/>
            <p:nvPr/>
          </p:nvSpPr>
          <p:spPr>
            <a:xfrm>
              <a:off x="3703103" y="2874455"/>
              <a:ext cx="723719" cy="489184"/>
            </a:xfrm>
            <a:prstGeom prst="ellipse">
              <a:avLst/>
            </a:prstGeom>
            <a:noFill/>
            <a:ln w="3810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8B5E42B-C146-438E-8B4D-D1AF1DDAA3AF}"/>
                </a:ext>
              </a:extLst>
            </p:cNvPr>
            <p:cNvSpPr txBox="1"/>
            <p:nvPr/>
          </p:nvSpPr>
          <p:spPr>
            <a:xfrm>
              <a:off x="212619" y="6334780"/>
              <a:ext cx="878317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Strength, Hardness, Moduli and Cure Rate decrease</a:t>
              </a:r>
            </a:p>
          </p:txBody>
        </p:sp>
        <p:sp>
          <p:nvSpPr>
            <p:cNvPr id="15" name="Oval 14">
              <a:extLst>
                <a:ext uri="{FF2B5EF4-FFF2-40B4-BE49-F238E27FC236}">
                  <a16:creationId xmlns:a16="http://schemas.microsoft.com/office/drawing/2014/main" id="{57A7A287-0295-41B6-B460-0A6440238464}"/>
                </a:ext>
              </a:extLst>
            </p:cNvPr>
            <p:cNvSpPr/>
            <p:nvPr/>
          </p:nvSpPr>
          <p:spPr>
            <a:xfrm>
              <a:off x="5868844" y="2887514"/>
              <a:ext cx="723719" cy="489184"/>
            </a:xfrm>
            <a:prstGeom prst="ellipse">
              <a:avLst/>
            </a:prstGeom>
            <a:noFill/>
            <a:ln w="3810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7829339-D8EF-487F-B4E6-42C3311C1085}"/>
                </a:ext>
              </a:extLst>
            </p:cNvPr>
            <p:cNvSpPr/>
            <p:nvPr/>
          </p:nvSpPr>
          <p:spPr>
            <a:xfrm>
              <a:off x="8026812" y="2860729"/>
              <a:ext cx="723719" cy="489184"/>
            </a:xfrm>
            <a:prstGeom prst="ellipse">
              <a:avLst/>
            </a:prstGeom>
            <a:noFill/>
            <a:ln w="3810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5E8A08E-ED51-42B1-8E06-587364B79C71}"/>
                </a:ext>
              </a:extLst>
            </p:cNvPr>
            <p:cNvSpPr/>
            <p:nvPr/>
          </p:nvSpPr>
          <p:spPr>
            <a:xfrm>
              <a:off x="3611910" y="4372622"/>
              <a:ext cx="877747" cy="1512474"/>
            </a:xfrm>
            <a:prstGeom prst="ellipse">
              <a:avLst/>
            </a:prstGeom>
            <a:noFill/>
            <a:ln w="3810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C5E5717-512F-4FA8-B988-F16C3D655C48}"/>
                </a:ext>
              </a:extLst>
            </p:cNvPr>
            <p:cNvSpPr/>
            <p:nvPr/>
          </p:nvSpPr>
          <p:spPr>
            <a:xfrm>
              <a:off x="5765214" y="4363988"/>
              <a:ext cx="895605" cy="1521108"/>
            </a:xfrm>
            <a:prstGeom prst="ellipse">
              <a:avLst/>
            </a:prstGeom>
            <a:noFill/>
            <a:ln w="3810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150340D-B91E-4064-AD44-942B72D339E1}"/>
                </a:ext>
              </a:extLst>
            </p:cNvPr>
            <p:cNvSpPr/>
            <p:nvPr/>
          </p:nvSpPr>
          <p:spPr>
            <a:xfrm>
              <a:off x="7980234" y="4346812"/>
              <a:ext cx="877747" cy="1512474"/>
            </a:xfrm>
            <a:prstGeom prst="ellipse">
              <a:avLst/>
            </a:prstGeom>
            <a:noFill/>
            <a:ln w="3810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1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CD2AF8-861C-45D4-B6E8-633513A4B3E1}"/>
              </a:ext>
            </a:extLst>
          </p:cNvPr>
          <p:cNvPicPr>
            <a:picLocks noChangeAspect="1"/>
          </p:cNvPicPr>
          <p:nvPr/>
        </p:nvPicPr>
        <p:blipFill>
          <a:blip r:embed="rId3"/>
          <a:stretch>
            <a:fillRect/>
          </a:stretch>
        </p:blipFill>
        <p:spPr>
          <a:xfrm>
            <a:off x="6376176" y="335077"/>
            <a:ext cx="2767824" cy="2810500"/>
          </a:xfrm>
          <a:prstGeom prst="rect">
            <a:avLst/>
          </a:prstGeom>
        </p:spPr>
      </p:pic>
      <p:sp>
        <p:nvSpPr>
          <p:cNvPr id="6" name="Title 5">
            <a:extLst>
              <a:ext uri="{FF2B5EF4-FFF2-40B4-BE49-F238E27FC236}">
                <a16:creationId xmlns:a16="http://schemas.microsoft.com/office/drawing/2014/main" id="{0B749B27-7C4A-497B-9295-97B3B57154BF}"/>
              </a:ext>
            </a:extLst>
          </p:cNvPr>
          <p:cNvSpPr>
            <a:spLocks noGrp="1"/>
          </p:cNvSpPr>
          <p:nvPr>
            <p:ph type="title"/>
          </p:nvPr>
        </p:nvSpPr>
        <p:spPr/>
        <p:txBody>
          <a:bodyPr>
            <a:normAutofit/>
          </a:bodyPr>
          <a:lstStyle/>
          <a:p>
            <a:r>
              <a:rPr lang="en-US" sz="4400" dirty="0">
                <a:latin typeface="Arial" panose="020B0604020202020204" pitchFamily="34" charset="0"/>
              </a:rPr>
              <a:t>Impact of M(Vinyl)/Q </a:t>
            </a:r>
          </a:p>
        </p:txBody>
      </p:sp>
      <p:graphicFrame>
        <p:nvGraphicFramePr>
          <p:cNvPr id="7" name="Table 6">
            <a:extLst>
              <a:ext uri="{FF2B5EF4-FFF2-40B4-BE49-F238E27FC236}">
                <a16:creationId xmlns:a16="http://schemas.microsoft.com/office/drawing/2014/main" id="{1C7C528D-EFF1-4E86-96F8-050D50442B9F}"/>
              </a:ext>
            </a:extLst>
          </p:cNvPr>
          <p:cNvGraphicFramePr>
            <a:graphicFrameLocks noGrp="1"/>
          </p:cNvGraphicFramePr>
          <p:nvPr>
            <p:extLst>
              <p:ext uri="{D42A27DB-BD31-4B8C-83A1-F6EECF244321}">
                <p14:modId xmlns:p14="http://schemas.microsoft.com/office/powerpoint/2010/main" val="2323669370"/>
              </p:ext>
            </p:extLst>
          </p:nvPr>
        </p:nvGraphicFramePr>
        <p:xfrm>
          <a:off x="128789" y="2017690"/>
          <a:ext cx="6533881" cy="3825023"/>
        </p:xfrm>
        <a:graphic>
          <a:graphicData uri="http://schemas.openxmlformats.org/drawingml/2006/table">
            <a:tbl>
              <a:tblPr firstRow="1" firstCol="1" bandRow="1">
                <a:tableStyleId>{00A15C55-8517-42AA-B614-E9B94910E393}</a:tableStyleId>
              </a:tblPr>
              <a:tblGrid>
                <a:gridCol w="1866820">
                  <a:extLst>
                    <a:ext uri="{9D8B030D-6E8A-4147-A177-3AD203B41FA5}">
                      <a16:colId xmlns:a16="http://schemas.microsoft.com/office/drawing/2014/main" val="1579849765"/>
                    </a:ext>
                  </a:extLst>
                </a:gridCol>
                <a:gridCol w="1555687">
                  <a:extLst>
                    <a:ext uri="{9D8B030D-6E8A-4147-A177-3AD203B41FA5}">
                      <a16:colId xmlns:a16="http://schemas.microsoft.com/office/drawing/2014/main" val="353499071"/>
                    </a:ext>
                  </a:extLst>
                </a:gridCol>
                <a:gridCol w="1555687">
                  <a:extLst>
                    <a:ext uri="{9D8B030D-6E8A-4147-A177-3AD203B41FA5}">
                      <a16:colId xmlns:a16="http://schemas.microsoft.com/office/drawing/2014/main" val="3273900586"/>
                    </a:ext>
                  </a:extLst>
                </a:gridCol>
                <a:gridCol w="1555687">
                  <a:extLst>
                    <a:ext uri="{9D8B030D-6E8A-4147-A177-3AD203B41FA5}">
                      <a16:colId xmlns:a16="http://schemas.microsoft.com/office/drawing/2014/main" val="4149524910"/>
                    </a:ext>
                  </a:extLst>
                </a:gridCol>
              </a:tblGrid>
              <a:tr h="967909">
                <a:tc>
                  <a:txBody>
                    <a:bodyPr/>
                    <a:lstStyle/>
                    <a:p>
                      <a:pPr marL="0" marR="0" algn="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Component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M/Q=0.9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M/Q=0.8</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fi-FI" sz="2000" dirty="0">
                          <a:effectLst/>
                          <a:latin typeface="Arial" panose="020B0604020202020204" pitchFamily="34" charset="0"/>
                          <a:cs typeface="Arial" panose="020B0604020202020204" pitchFamily="34" charset="0"/>
                        </a:rPr>
                        <a:t>M/Q=0.8 + 5 wt% 65K</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06532466"/>
                  </a:ext>
                </a:extLst>
              </a:tr>
              <a:tr h="634110">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SH 208-30Q</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18%</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18%</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16%</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99895505"/>
                  </a:ext>
                </a:extLst>
              </a:tr>
              <a:tr h="474981">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65K</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52%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52%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57%</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62683639"/>
                  </a:ext>
                </a:extLst>
              </a:tr>
              <a:tr h="721445">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VQT83-30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30%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27%</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07626944"/>
                  </a:ext>
                </a:extLst>
              </a:tr>
              <a:tr h="721445">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VQ93T-30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30%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37841210"/>
                  </a:ext>
                </a:extLst>
              </a:tr>
              <a:tr h="305133">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TPO-L</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0.5%</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0.5%</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0.6%</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64596830"/>
                  </a:ext>
                </a:extLst>
              </a:tr>
            </a:tbl>
          </a:graphicData>
        </a:graphic>
      </p:graphicFrame>
      <p:sp>
        <p:nvSpPr>
          <p:cNvPr id="8" name="TextBox 7">
            <a:extLst>
              <a:ext uri="{FF2B5EF4-FFF2-40B4-BE49-F238E27FC236}">
                <a16:creationId xmlns:a16="http://schemas.microsoft.com/office/drawing/2014/main" id="{27980AB1-EB12-4ADF-86E0-80403C8C6FC8}"/>
              </a:ext>
            </a:extLst>
          </p:cNvPr>
          <p:cNvSpPr txBox="1"/>
          <p:nvPr/>
        </p:nvSpPr>
        <p:spPr>
          <a:xfrm>
            <a:off x="7043472" y="3248318"/>
            <a:ext cx="1471878"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a+c</a:t>
            </a:r>
            <a:r>
              <a:rPr lang="en-US" sz="3200"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846424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10D90A3-311E-4296-934F-0D19925BAA7D}"/>
              </a:ext>
            </a:extLst>
          </p:cNvPr>
          <p:cNvGraphicFramePr>
            <a:graphicFrameLocks noGrp="1"/>
          </p:cNvGraphicFramePr>
          <p:nvPr>
            <p:extLst>
              <p:ext uri="{D42A27DB-BD31-4B8C-83A1-F6EECF244321}">
                <p14:modId xmlns:p14="http://schemas.microsoft.com/office/powerpoint/2010/main" val="956372912"/>
              </p:ext>
            </p:extLst>
          </p:nvPr>
        </p:nvGraphicFramePr>
        <p:xfrm>
          <a:off x="30052" y="1"/>
          <a:ext cx="9079604" cy="5628627"/>
        </p:xfrm>
        <a:graphic>
          <a:graphicData uri="http://schemas.openxmlformats.org/drawingml/2006/table">
            <a:tbl>
              <a:tblPr firstRow="1" firstCol="1" bandRow="1">
                <a:tableStyleId>{00A15C55-8517-42AA-B614-E9B94910E393}</a:tableStyleId>
              </a:tblPr>
              <a:tblGrid>
                <a:gridCol w="2368591">
                  <a:extLst>
                    <a:ext uri="{9D8B030D-6E8A-4147-A177-3AD203B41FA5}">
                      <a16:colId xmlns:a16="http://schemas.microsoft.com/office/drawing/2014/main" val="3536429946"/>
                    </a:ext>
                  </a:extLst>
                </a:gridCol>
                <a:gridCol w="1973827">
                  <a:extLst>
                    <a:ext uri="{9D8B030D-6E8A-4147-A177-3AD203B41FA5}">
                      <a16:colId xmlns:a16="http://schemas.microsoft.com/office/drawing/2014/main" val="4257090243"/>
                    </a:ext>
                  </a:extLst>
                </a:gridCol>
                <a:gridCol w="1973827">
                  <a:extLst>
                    <a:ext uri="{9D8B030D-6E8A-4147-A177-3AD203B41FA5}">
                      <a16:colId xmlns:a16="http://schemas.microsoft.com/office/drawing/2014/main" val="1842752431"/>
                    </a:ext>
                  </a:extLst>
                </a:gridCol>
                <a:gridCol w="1831788">
                  <a:extLst>
                    <a:ext uri="{9D8B030D-6E8A-4147-A177-3AD203B41FA5}">
                      <a16:colId xmlns:a16="http://schemas.microsoft.com/office/drawing/2014/main" val="3720683326"/>
                    </a:ext>
                  </a:extLst>
                </a:gridCol>
                <a:gridCol w="931571">
                  <a:extLst>
                    <a:ext uri="{9D8B030D-6E8A-4147-A177-3AD203B41FA5}">
                      <a16:colId xmlns:a16="http://schemas.microsoft.com/office/drawing/2014/main" val="3076494245"/>
                    </a:ext>
                  </a:extLst>
                </a:gridCol>
              </a:tblGrid>
              <a:tr h="294092">
                <a:tc>
                  <a:txBody>
                    <a:bodyPr/>
                    <a:lstStyle/>
                    <a:p>
                      <a:pPr marL="0" marR="0" algn="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SH 208-30Q</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nchor="b"/>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M/Q=0.9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nchor="b"/>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M/Q=0.8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nchor="b"/>
                </a:tc>
                <a:tc>
                  <a:txBody>
                    <a:bodyPr/>
                    <a:lstStyle/>
                    <a:p>
                      <a:pPr marL="0" marR="0">
                        <a:lnSpc>
                          <a:spcPct val="107000"/>
                        </a:lnSpc>
                        <a:spcBef>
                          <a:spcPts val="0"/>
                        </a:spcBef>
                        <a:spcAft>
                          <a:spcPts val="0"/>
                        </a:spcAft>
                      </a:pPr>
                      <a:r>
                        <a:rPr lang="fi-FI" sz="2000" dirty="0">
                          <a:effectLst/>
                          <a:latin typeface="Arial" panose="020B0604020202020204" pitchFamily="34" charset="0"/>
                          <a:cs typeface="Arial" panose="020B0604020202020204" pitchFamily="34" charset="0"/>
                        </a:rPr>
                        <a:t>M/Q=0.8 + 5 wt% 65K</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nchor="b"/>
                </a:tc>
                <a:tc>
                  <a:txBody>
                    <a:bodyPr/>
                    <a:lstStyle/>
                    <a:p>
                      <a:endParaRPr lang="en-US" sz="2000" dirty="0">
                        <a:effectLst/>
                        <a:latin typeface="Arial" panose="020B0604020202020204" pitchFamily="34" charset="0"/>
                        <a:cs typeface="Arial" panose="020B0604020202020204" pitchFamily="34" charset="0"/>
                      </a:endParaRPr>
                    </a:p>
                  </a:txBody>
                  <a:tcPr marL="31308" marR="31308" marT="0" marB="0"/>
                </a:tc>
                <a:extLst>
                  <a:ext uri="{0D108BD9-81ED-4DB2-BD59-A6C34878D82A}">
                    <a16:rowId xmlns:a16="http://schemas.microsoft.com/office/drawing/2014/main" val="2369814742"/>
                  </a:ext>
                </a:extLst>
              </a:tr>
              <a:tr h="294092">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Property</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Delta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476297684"/>
                  </a:ext>
                </a:extLst>
              </a:tr>
              <a:tr h="145205">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SH/vinyl ratio</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3333624166"/>
                  </a:ext>
                </a:extLst>
              </a:tr>
              <a:tr h="294092">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Tensile Strength (kPa)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2898.85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2587.3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3186.03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-23%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3075435841"/>
                  </a:ext>
                </a:extLst>
              </a:tr>
              <a:tr h="294092">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Elongation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130.64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85.5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148.51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-74%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3360430568"/>
                  </a:ext>
                </a:extLst>
              </a:tr>
              <a:tr h="368535">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Total Energy (J/m)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283.56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149.77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387.83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-159%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2315947909"/>
                  </a:ext>
                </a:extLst>
              </a:tr>
              <a:tr h="219648">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Tear Strength (N/mm)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3.92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4.32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3672920665"/>
                  </a:ext>
                </a:extLst>
              </a:tr>
              <a:tr h="219648">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Shore A Hardness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1135617974"/>
                  </a:ext>
                </a:extLst>
              </a:tr>
              <a:tr h="219648">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4.70E+05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5.97E+05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4.39E+05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26%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2148382856"/>
                  </a:ext>
                </a:extLst>
              </a:tr>
              <a:tr h="219648">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3.66E+04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3.60E+04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2.82E+04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22%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2022743651"/>
                  </a:ext>
                </a:extLst>
              </a:tr>
              <a:tr h="219648">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tan delta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0.078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0.06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0.064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3553931530"/>
                  </a:ext>
                </a:extLst>
              </a:tr>
              <a:tr h="219648">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Cure rate (Pa/s)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1.21E+05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1.73E+05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4.04E+04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77%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extLst>
                  <a:ext uri="{0D108BD9-81ED-4DB2-BD59-A6C34878D82A}">
                    <a16:rowId xmlns:a16="http://schemas.microsoft.com/office/drawing/2014/main" val="3175696856"/>
                  </a:ext>
                </a:extLst>
              </a:tr>
              <a:tr h="591864">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Appearance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gridSpan="2">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very flexible, leaves no marks after twisting.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hMerge="1">
                  <a:txBody>
                    <a:bodyPr/>
                    <a:lstStyle/>
                    <a:p>
                      <a:pPr marL="0" marR="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very flexible, maybe marks after twisting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1308" marR="31308" marT="0" marB="0"/>
                </a:tc>
                <a:tc>
                  <a:txBody>
                    <a:bodyPr/>
                    <a:lstStyle/>
                    <a:p>
                      <a:endParaRPr lang="en-US" sz="2000" dirty="0">
                        <a:effectLst/>
                        <a:latin typeface="Arial" panose="020B0604020202020204" pitchFamily="34" charset="0"/>
                        <a:cs typeface="Arial" panose="020B0604020202020204" pitchFamily="34" charset="0"/>
                      </a:endParaRPr>
                    </a:p>
                  </a:txBody>
                  <a:tcPr marL="31308" marR="31308" marT="0" marB="0"/>
                </a:tc>
                <a:extLst>
                  <a:ext uri="{0D108BD9-81ED-4DB2-BD59-A6C34878D82A}">
                    <a16:rowId xmlns:a16="http://schemas.microsoft.com/office/drawing/2014/main" val="428678398"/>
                  </a:ext>
                </a:extLst>
              </a:tr>
            </a:tbl>
          </a:graphicData>
        </a:graphic>
      </p:graphicFrame>
      <p:grpSp>
        <p:nvGrpSpPr>
          <p:cNvPr id="3" name="Group 2">
            <a:extLst>
              <a:ext uri="{FF2B5EF4-FFF2-40B4-BE49-F238E27FC236}">
                <a16:creationId xmlns:a16="http://schemas.microsoft.com/office/drawing/2014/main" id="{9EBAA60B-7F5F-4030-993B-E8A7ED8D1AD4}"/>
              </a:ext>
            </a:extLst>
          </p:cNvPr>
          <p:cNvGrpSpPr/>
          <p:nvPr/>
        </p:nvGrpSpPr>
        <p:grpSpPr>
          <a:xfrm>
            <a:off x="216912" y="2391183"/>
            <a:ext cx="7974050" cy="3832587"/>
            <a:chOff x="216912" y="2588659"/>
            <a:chExt cx="7974050" cy="3832587"/>
          </a:xfrm>
        </p:grpSpPr>
        <p:sp>
          <p:nvSpPr>
            <p:cNvPr id="6" name="Oval 5">
              <a:extLst>
                <a:ext uri="{FF2B5EF4-FFF2-40B4-BE49-F238E27FC236}">
                  <a16:creationId xmlns:a16="http://schemas.microsoft.com/office/drawing/2014/main" id="{BF3A2CC4-F7AD-470A-AF7E-3E38B2CD3FB4}"/>
                </a:ext>
              </a:extLst>
            </p:cNvPr>
            <p:cNvSpPr/>
            <p:nvPr/>
          </p:nvSpPr>
          <p:spPr>
            <a:xfrm rot="5400000">
              <a:off x="5153695" y="1101149"/>
              <a:ext cx="1549758" cy="4524777"/>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03FAA6-0568-42D0-9BE5-362A61FE9007}"/>
                </a:ext>
              </a:extLst>
            </p:cNvPr>
            <p:cNvSpPr txBox="1"/>
            <p:nvPr/>
          </p:nvSpPr>
          <p:spPr>
            <a:xfrm>
              <a:off x="216912" y="5898026"/>
              <a:ext cx="641393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M/Q=0.8 more crosslinked and tougher</a:t>
              </a:r>
            </a:p>
          </p:txBody>
        </p:sp>
      </p:grpSp>
      <p:grpSp>
        <p:nvGrpSpPr>
          <p:cNvPr id="10" name="Group 9">
            <a:extLst>
              <a:ext uri="{FF2B5EF4-FFF2-40B4-BE49-F238E27FC236}">
                <a16:creationId xmlns:a16="http://schemas.microsoft.com/office/drawing/2014/main" id="{835C0CE8-15D3-4A14-A2AE-6C8A9082E6B7}"/>
              </a:ext>
            </a:extLst>
          </p:cNvPr>
          <p:cNvGrpSpPr/>
          <p:nvPr/>
        </p:nvGrpSpPr>
        <p:grpSpPr>
          <a:xfrm>
            <a:off x="216912" y="838395"/>
            <a:ext cx="7402989" cy="5965048"/>
            <a:chOff x="628650" y="749423"/>
            <a:chExt cx="7402989" cy="5965048"/>
          </a:xfrm>
        </p:grpSpPr>
        <p:sp>
          <p:nvSpPr>
            <p:cNvPr id="11" name="Oval 10">
              <a:extLst>
                <a:ext uri="{FF2B5EF4-FFF2-40B4-BE49-F238E27FC236}">
                  <a16:creationId xmlns:a16="http://schemas.microsoft.com/office/drawing/2014/main" id="{703F41CA-E560-485F-9747-2B5D7A4CF955}"/>
                </a:ext>
              </a:extLst>
            </p:cNvPr>
            <p:cNvSpPr/>
            <p:nvPr/>
          </p:nvSpPr>
          <p:spPr>
            <a:xfrm>
              <a:off x="2230886" y="749423"/>
              <a:ext cx="2099258" cy="1913391"/>
            </a:xfrm>
            <a:prstGeom prst="ellipse">
              <a:avLst/>
            </a:prstGeom>
            <a:noFill/>
            <a:ln w="3810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5DA3531-E714-4671-8DC0-2E45F0A6FDD4}"/>
                </a:ext>
              </a:extLst>
            </p:cNvPr>
            <p:cNvSpPr txBox="1"/>
            <p:nvPr/>
          </p:nvSpPr>
          <p:spPr>
            <a:xfrm>
              <a:off x="628650" y="6191251"/>
              <a:ext cx="740298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less tensile strength, elongation, total energy </a:t>
              </a:r>
            </a:p>
          </p:txBody>
        </p:sp>
      </p:grpSp>
    </p:spTree>
    <p:extLst>
      <p:ext uri="{BB962C8B-B14F-4D97-AF65-F5344CB8AC3E}">
        <p14:creationId xmlns:p14="http://schemas.microsoft.com/office/powerpoint/2010/main" val="17614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1CD99B-1F03-43BD-91C4-C2136034BA0F}"/>
              </a:ext>
            </a:extLst>
          </p:cNvPr>
          <p:cNvGraphicFramePr>
            <a:graphicFrameLocks noGrp="1"/>
          </p:cNvGraphicFramePr>
          <p:nvPr>
            <p:extLst>
              <p:ext uri="{D42A27DB-BD31-4B8C-83A1-F6EECF244321}">
                <p14:modId xmlns:p14="http://schemas.microsoft.com/office/powerpoint/2010/main" val="3553488439"/>
              </p:ext>
            </p:extLst>
          </p:nvPr>
        </p:nvGraphicFramePr>
        <p:xfrm>
          <a:off x="734095" y="1579070"/>
          <a:ext cx="7302323" cy="2960118"/>
        </p:xfrm>
        <a:graphic>
          <a:graphicData uri="http://schemas.openxmlformats.org/drawingml/2006/table">
            <a:tbl>
              <a:tblPr firstRow="1" firstCol="1" bandRow="1">
                <a:tableStyleId>{00A15C55-8517-42AA-B614-E9B94910E393}</a:tableStyleId>
              </a:tblPr>
              <a:tblGrid>
                <a:gridCol w="2790423">
                  <a:extLst>
                    <a:ext uri="{9D8B030D-6E8A-4147-A177-3AD203B41FA5}">
                      <a16:colId xmlns:a16="http://schemas.microsoft.com/office/drawing/2014/main" val="4292288948"/>
                    </a:ext>
                  </a:extLst>
                </a:gridCol>
                <a:gridCol w="2255950">
                  <a:extLst>
                    <a:ext uri="{9D8B030D-6E8A-4147-A177-3AD203B41FA5}">
                      <a16:colId xmlns:a16="http://schemas.microsoft.com/office/drawing/2014/main" val="1350978233"/>
                    </a:ext>
                  </a:extLst>
                </a:gridCol>
                <a:gridCol w="2255950">
                  <a:extLst>
                    <a:ext uri="{9D8B030D-6E8A-4147-A177-3AD203B41FA5}">
                      <a16:colId xmlns:a16="http://schemas.microsoft.com/office/drawing/2014/main" val="2211890160"/>
                    </a:ext>
                  </a:extLst>
                </a:gridCol>
              </a:tblGrid>
              <a:tr h="326698">
                <a:tc>
                  <a:txBody>
                    <a:bodyPr/>
                    <a:lstStyle/>
                    <a:p>
                      <a:pPr marL="0" marR="0" algn="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Component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0.060% vinyl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0.078% vinyl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32426920"/>
                  </a:ext>
                </a:extLst>
              </a:tr>
              <a:tr h="326698">
                <a:tc>
                  <a:txBody>
                    <a:bodyPr/>
                    <a:lstStyle/>
                    <a:p>
                      <a:pPr marL="0" marR="0" algn="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SH 208-30Q</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20.8%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21.0%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50572577"/>
                  </a:ext>
                </a:extLst>
              </a:tr>
              <a:tr h="326698">
                <a:tc>
                  <a:txBody>
                    <a:bodyPr/>
                    <a:lstStyle/>
                    <a:p>
                      <a:pPr marL="0" marR="0" algn="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65K (0.060% vinyl)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42.6%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54034560"/>
                  </a:ext>
                </a:extLst>
              </a:tr>
              <a:tr h="326698">
                <a:tc>
                  <a:txBody>
                    <a:bodyPr/>
                    <a:lstStyle/>
                    <a:p>
                      <a:pPr marL="0" marR="0" algn="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65K (0.078% vinyl)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42.5%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36306205"/>
                  </a:ext>
                </a:extLst>
              </a:tr>
              <a:tr h="326698">
                <a:tc>
                  <a:txBody>
                    <a:bodyPr/>
                    <a:lstStyle/>
                    <a:p>
                      <a:pPr marL="0" marR="0" algn="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VQT83-30/65K</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35.9%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35.9%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54087993"/>
                  </a:ext>
                </a:extLst>
              </a:tr>
              <a:tr h="326698">
                <a:tc>
                  <a:txBody>
                    <a:bodyPr/>
                    <a:lstStyle/>
                    <a:p>
                      <a:pPr marL="0" marR="0" algn="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TPO-L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0.6%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0.6%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7475918"/>
                  </a:ext>
                </a:extLst>
              </a:tr>
            </a:tbl>
          </a:graphicData>
        </a:graphic>
      </p:graphicFrame>
      <p:sp>
        <p:nvSpPr>
          <p:cNvPr id="5" name="Title 4">
            <a:extLst>
              <a:ext uri="{FF2B5EF4-FFF2-40B4-BE49-F238E27FC236}">
                <a16:creationId xmlns:a16="http://schemas.microsoft.com/office/drawing/2014/main" id="{7CB8E83D-CD0E-4B25-BCD4-8F4AB8268E8C}"/>
              </a:ext>
            </a:extLst>
          </p:cNvPr>
          <p:cNvSpPr>
            <a:spLocks noGrp="1"/>
          </p:cNvSpPr>
          <p:nvPr>
            <p:ph type="title"/>
          </p:nvPr>
        </p:nvSpPr>
        <p:spPr/>
        <p:txBody>
          <a:bodyPr>
            <a:normAutofit/>
          </a:bodyPr>
          <a:lstStyle/>
          <a:p>
            <a:r>
              <a:rPr lang="en-US" sz="4000" dirty="0">
                <a:latin typeface="Arial" panose="020B0604020202020204" pitchFamily="34" charset="0"/>
              </a:rPr>
              <a:t>Impact of Diluent Vinyl Content</a:t>
            </a:r>
          </a:p>
        </p:txBody>
      </p:sp>
      <p:grpSp>
        <p:nvGrpSpPr>
          <p:cNvPr id="8" name="Group 7">
            <a:extLst>
              <a:ext uri="{FF2B5EF4-FFF2-40B4-BE49-F238E27FC236}">
                <a16:creationId xmlns:a16="http://schemas.microsoft.com/office/drawing/2014/main" id="{6DA09A3C-F3C4-46DC-97CC-4110BFA24FCF}"/>
              </a:ext>
            </a:extLst>
          </p:cNvPr>
          <p:cNvGrpSpPr/>
          <p:nvPr/>
        </p:nvGrpSpPr>
        <p:grpSpPr>
          <a:xfrm>
            <a:off x="2052390" y="4977057"/>
            <a:ext cx="3951759" cy="1706557"/>
            <a:chOff x="2052390" y="4977057"/>
            <a:chExt cx="3951759" cy="1706557"/>
          </a:xfrm>
        </p:grpSpPr>
        <p:graphicFrame>
          <p:nvGraphicFramePr>
            <p:cNvPr id="6" name="Object 5">
              <a:extLst>
                <a:ext uri="{FF2B5EF4-FFF2-40B4-BE49-F238E27FC236}">
                  <a16:creationId xmlns:a16="http://schemas.microsoft.com/office/drawing/2014/main" id="{4ED2FDDF-19A6-481F-9908-F251D093C455}"/>
                </a:ext>
              </a:extLst>
            </p:cNvPr>
            <p:cNvGraphicFramePr>
              <a:graphicFrameLocks noChangeAspect="1"/>
            </p:cNvGraphicFramePr>
            <p:nvPr>
              <p:extLst>
                <p:ext uri="{D42A27DB-BD31-4B8C-83A1-F6EECF244321}">
                  <p14:modId xmlns:p14="http://schemas.microsoft.com/office/powerpoint/2010/main" val="2925117998"/>
                </p:ext>
              </p:extLst>
            </p:nvPr>
          </p:nvGraphicFramePr>
          <p:xfrm>
            <a:off x="2052390" y="4977057"/>
            <a:ext cx="3951759" cy="1415157"/>
          </p:xfrm>
          <a:graphic>
            <a:graphicData uri="http://schemas.openxmlformats.org/presentationml/2006/ole">
              <mc:AlternateContent xmlns:mc="http://schemas.openxmlformats.org/markup-compatibility/2006">
                <mc:Choice xmlns:v="urn:schemas-microsoft-com:vml" Requires="v">
                  <p:oleObj spid="_x0000_s13362" name="ChemDoodle OLE" r:id="rId4" imgW="1879560" imgH="673200" progId="CHEMDOODLEOLE.ChemDoodleEmbeddedObject.1">
                    <p:embed/>
                  </p:oleObj>
                </mc:Choice>
                <mc:Fallback>
                  <p:oleObj name="ChemDoodle OLE" r:id="rId4" imgW="1879560" imgH="673200" progId="CHEMDOODLEOLE.ChemDoodleEmbeddedObject.1">
                    <p:embed/>
                    <p:pic>
                      <p:nvPicPr>
                        <p:cNvPr id="0" name=""/>
                        <p:cNvPicPr/>
                        <p:nvPr/>
                      </p:nvPicPr>
                      <p:blipFill>
                        <a:blip r:embed="rId5"/>
                        <a:stretch>
                          <a:fillRect/>
                        </a:stretch>
                      </p:blipFill>
                      <p:spPr>
                        <a:xfrm>
                          <a:off x="2052390" y="4977057"/>
                          <a:ext cx="3951759" cy="141515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13D8D7F-4283-42B8-BD0F-9F1D554B6969}"/>
                </a:ext>
              </a:extLst>
            </p:cNvPr>
            <p:cNvSpPr txBox="1"/>
            <p:nvPr/>
          </p:nvSpPr>
          <p:spPr>
            <a:xfrm>
              <a:off x="4331594" y="6160394"/>
              <a:ext cx="36420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x</a:t>
              </a:r>
            </a:p>
          </p:txBody>
        </p:sp>
      </p:grpSp>
    </p:spTree>
    <p:extLst>
      <p:ext uri="{BB962C8B-B14F-4D97-AF65-F5344CB8AC3E}">
        <p14:creationId xmlns:p14="http://schemas.microsoft.com/office/powerpoint/2010/main" val="3426991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EAE94AC-84A8-4DF1-AC01-6E2F9847E5A3}"/>
              </a:ext>
            </a:extLst>
          </p:cNvPr>
          <p:cNvGraphicFramePr>
            <a:graphicFrameLocks noGrp="1"/>
          </p:cNvGraphicFramePr>
          <p:nvPr>
            <p:extLst>
              <p:ext uri="{D42A27DB-BD31-4B8C-83A1-F6EECF244321}">
                <p14:modId xmlns:p14="http://schemas.microsoft.com/office/powerpoint/2010/main" val="4048705512"/>
              </p:ext>
            </p:extLst>
          </p:nvPr>
        </p:nvGraphicFramePr>
        <p:xfrm>
          <a:off x="68686" y="288408"/>
          <a:ext cx="9075314" cy="4828802"/>
        </p:xfrm>
        <a:graphic>
          <a:graphicData uri="http://schemas.openxmlformats.org/drawingml/2006/table">
            <a:tbl>
              <a:tblPr firstRow="1" firstCol="1" bandRow="1">
                <a:tableStyleId>{00A15C55-8517-42AA-B614-E9B94910E393}</a:tableStyleId>
              </a:tblPr>
              <a:tblGrid>
                <a:gridCol w="3508141">
                  <a:extLst>
                    <a:ext uri="{9D8B030D-6E8A-4147-A177-3AD203B41FA5}">
                      <a16:colId xmlns:a16="http://schemas.microsoft.com/office/drawing/2014/main" val="1363665130"/>
                    </a:ext>
                  </a:extLst>
                </a:gridCol>
                <a:gridCol w="2401317">
                  <a:extLst>
                    <a:ext uri="{9D8B030D-6E8A-4147-A177-3AD203B41FA5}">
                      <a16:colId xmlns:a16="http://schemas.microsoft.com/office/drawing/2014/main" val="2210898623"/>
                    </a:ext>
                  </a:extLst>
                </a:gridCol>
                <a:gridCol w="3165856">
                  <a:extLst>
                    <a:ext uri="{9D8B030D-6E8A-4147-A177-3AD203B41FA5}">
                      <a16:colId xmlns:a16="http://schemas.microsoft.com/office/drawing/2014/main" val="2067403400"/>
                    </a:ext>
                  </a:extLst>
                </a:gridCol>
              </a:tblGrid>
              <a:tr h="369220">
                <a:tc>
                  <a:txBody>
                    <a:bodyPr/>
                    <a:lstStyle/>
                    <a:p>
                      <a:pPr marL="0" marR="0" algn="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SH 208-30Q</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0.060% vinyl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0.078% vinyl</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73213275"/>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SH/vinyl ratio</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3.63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3.63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92544881"/>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Tensile Strength (kPa)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3571.56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4037.85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47933504"/>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Elongation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73.71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84.8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69535496"/>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Total Energy (J/m)</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209.13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238.75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88585081"/>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Tear Strength (N/mm)</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3.46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5.11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81834245"/>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Shore A Hardness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59</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57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14593855"/>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G' (Pa)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1.05E+06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1.09E+06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00824275"/>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G" (Pa)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7.46E+04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6.54E+04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72214024"/>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tan delta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0.071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0.06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62411157"/>
                  </a:ext>
                </a:extLst>
              </a:tr>
              <a:tr h="36922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Cure rate (Pa/s)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1.83E+05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1.76E+05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43401720"/>
                  </a:ext>
                </a:extLst>
              </a:tr>
              <a:tr h="767382">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Appearance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CA" sz="2400">
                          <a:effectLst/>
                          <a:latin typeface="Arial" panose="020B0604020202020204" pitchFamily="34" charset="0"/>
                          <a:cs typeface="Arial" panose="020B0604020202020204" pitchFamily="34" charset="0"/>
                        </a:rPr>
                        <a:t>tears easily</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very flexible, good twist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6392290"/>
                  </a:ext>
                </a:extLst>
              </a:tr>
            </a:tbl>
          </a:graphicData>
        </a:graphic>
      </p:graphicFrame>
      <p:grpSp>
        <p:nvGrpSpPr>
          <p:cNvPr id="7" name="Group 6">
            <a:extLst>
              <a:ext uri="{FF2B5EF4-FFF2-40B4-BE49-F238E27FC236}">
                <a16:creationId xmlns:a16="http://schemas.microsoft.com/office/drawing/2014/main" id="{388125B9-535B-4D5D-9766-7AE348E8D0EE}"/>
              </a:ext>
            </a:extLst>
          </p:cNvPr>
          <p:cNvGrpSpPr/>
          <p:nvPr/>
        </p:nvGrpSpPr>
        <p:grpSpPr>
          <a:xfrm>
            <a:off x="178276" y="905819"/>
            <a:ext cx="9004361" cy="5404016"/>
            <a:chOff x="178276" y="905819"/>
            <a:chExt cx="9004361" cy="5404016"/>
          </a:xfrm>
        </p:grpSpPr>
        <p:sp>
          <p:nvSpPr>
            <p:cNvPr id="5" name="Oval 4">
              <a:extLst>
                <a:ext uri="{FF2B5EF4-FFF2-40B4-BE49-F238E27FC236}">
                  <a16:creationId xmlns:a16="http://schemas.microsoft.com/office/drawing/2014/main" id="{D84DF3F1-11CC-4D44-A209-38D61E1D5C25}"/>
                </a:ext>
              </a:extLst>
            </p:cNvPr>
            <p:cNvSpPr/>
            <p:nvPr/>
          </p:nvSpPr>
          <p:spPr>
            <a:xfrm rot="5400000">
              <a:off x="5173015" y="1493953"/>
              <a:ext cx="4597756" cy="3421488"/>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B0E582-4B83-4A15-9E7A-140B5F095D12}"/>
                </a:ext>
              </a:extLst>
            </p:cNvPr>
            <p:cNvSpPr txBox="1"/>
            <p:nvPr/>
          </p:nvSpPr>
          <p:spPr>
            <a:xfrm>
              <a:off x="178276" y="5232617"/>
              <a:ext cx="6325555"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higher vinyl = better tensile strength, tear strength and twist</a:t>
              </a:r>
            </a:p>
          </p:txBody>
        </p:sp>
      </p:grpSp>
    </p:spTree>
    <p:extLst>
      <p:ext uri="{BB962C8B-B14F-4D97-AF65-F5344CB8AC3E}">
        <p14:creationId xmlns:p14="http://schemas.microsoft.com/office/powerpoint/2010/main" val="12078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D4A6857-5294-4D70-971E-722CF49E71CC}"/>
              </a:ext>
            </a:extLst>
          </p:cNvPr>
          <p:cNvGrpSpPr/>
          <p:nvPr/>
        </p:nvGrpSpPr>
        <p:grpSpPr>
          <a:xfrm>
            <a:off x="6158279" y="357776"/>
            <a:ext cx="2673700" cy="2665831"/>
            <a:chOff x="3847080" y="3869852"/>
            <a:chExt cx="2644858" cy="2794928"/>
          </a:xfrm>
        </p:grpSpPr>
        <p:sp>
          <p:nvSpPr>
            <p:cNvPr id="7" name="TextBox 6">
              <a:extLst>
                <a:ext uri="{FF2B5EF4-FFF2-40B4-BE49-F238E27FC236}">
                  <a16:creationId xmlns:a16="http://schemas.microsoft.com/office/drawing/2014/main" id="{3C547B6E-82AB-461D-AEC6-667141A867CA}"/>
                </a:ext>
              </a:extLst>
            </p:cNvPr>
            <p:cNvSpPr txBox="1"/>
            <p:nvPr/>
          </p:nvSpPr>
          <p:spPr>
            <a:xfrm>
              <a:off x="5533293" y="3997785"/>
              <a:ext cx="298480" cy="48402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t>
              </a:r>
            </a:p>
          </p:txBody>
        </p:sp>
        <p:sp>
          <p:nvSpPr>
            <p:cNvPr id="8" name="TextBox 7">
              <a:extLst>
                <a:ext uri="{FF2B5EF4-FFF2-40B4-BE49-F238E27FC236}">
                  <a16:creationId xmlns:a16="http://schemas.microsoft.com/office/drawing/2014/main" id="{A8FB7D60-721B-42DA-9797-95BF1457EF29}"/>
                </a:ext>
              </a:extLst>
            </p:cNvPr>
            <p:cNvSpPr txBox="1"/>
            <p:nvPr/>
          </p:nvSpPr>
          <p:spPr>
            <a:xfrm>
              <a:off x="4774939" y="5279284"/>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a:t>
              </a:r>
            </a:p>
          </p:txBody>
        </p:sp>
        <p:sp>
          <p:nvSpPr>
            <p:cNvPr id="9" name="TextBox 8">
              <a:extLst>
                <a:ext uri="{FF2B5EF4-FFF2-40B4-BE49-F238E27FC236}">
                  <a16:creationId xmlns:a16="http://schemas.microsoft.com/office/drawing/2014/main" id="{5880B1F3-B975-4068-89E6-23273CF46E03}"/>
                </a:ext>
              </a:extLst>
            </p:cNvPr>
            <p:cNvSpPr txBox="1"/>
            <p:nvPr/>
          </p:nvSpPr>
          <p:spPr>
            <a:xfrm>
              <a:off x="5750170" y="5202462"/>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0" name="TextBox 9">
              <a:extLst>
                <a:ext uri="{FF2B5EF4-FFF2-40B4-BE49-F238E27FC236}">
                  <a16:creationId xmlns:a16="http://schemas.microsoft.com/office/drawing/2014/main" id="{306BE2E9-256B-4B57-B5A2-4CD5C31AF6F3}"/>
                </a:ext>
              </a:extLst>
            </p:cNvPr>
            <p:cNvSpPr txBox="1"/>
            <p:nvPr/>
          </p:nvSpPr>
          <p:spPr>
            <a:xfrm>
              <a:off x="6139592" y="6180758"/>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graphicFrame>
          <p:nvGraphicFramePr>
            <p:cNvPr id="11" name="Object 10">
              <a:extLst>
                <a:ext uri="{FF2B5EF4-FFF2-40B4-BE49-F238E27FC236}">
                  <a16:creationId xmlns:a16="http://schemas.microsoft.com/office/drawing/2014/main" id="{4021522B-0F80-4E19-B663-6E1EF86E222F}"/>
                </a:ext>
              </a:extLst>
            </p:cNvPr>
            <p:cNvGraphicFramePr>
              <a:graphicFrameLocks noChangeAspect="1"/>
            </p:cNvGraphicFramePr>
            <p:nvPr>
              <p:extLst>
                <p:ext uri="{D42A27DB-BD31-4B8C-83A1-F6EECF244321}">
                  <p14:modId xmlns:p14="http://schemas.microsoft.com/office/powerpoint/2010/main" val="1471256280"/>
                </p:ext>
              </p:extLst>
            </p:nvPr>
          </p:nvGraphicFramePr>
          <p:xfrm>
            <a:off x="3847080" y="3869852"/>
            <a:ext cx="2435125" cy="2665216"/>
          </p:xfrm>
          <a:graphic>
            <a:graphicData uri="http://schemas.openxmlformats.org/presentationml/2006/ole">
              <mc:AlternateContent xmlns:mc="http://schemas.openxmlformats.org/markup-compatibility/2006">
                <mc:Choice xmlns:v="urn:schemas-microsoft-com:vml" Requires="v">
                  <p:oleObj spid="_x0000_s14388" name="ChemDoodle OLE" r:id="rId4" imgW="1612800" imgH="1765440" progId="CHEMDOODLEOLE.ChemDoodleEmbeddedObject.1">
                    <p:embed/>
                  </p:oleObj>
                </mc:Choice>
                <mc:Fallback>
                  <p:oleObj name="ChemDoodle OLE" r:id="rId4" imgW="1612800" imgH="1765440" progId="CHEMDOODLEOLE.ChemDoodleEmbeddedObject.1">
                    <p:embed/>
                    <p:pic>
                      <p:nvPicPr>
                        <p:cNvPr id="18" name="Object 17">
                          <a:extLst>
                            <a:ext uri="{FF2B5EF4-FFF2-40B4-BE49-F238E27FC236}">
                              <a16:creationId xmlns:a16="http://schemas.microsoft.com/office/drawing/2014/main" id="{E8081657-BF5F-4320-8DD8-93FFD7A9F947}"/>
                            </a:ext>
                          </a:extLst>
                        </p:cNvPr>
                        <p:cNvPicPr/>
                        <p:nvPr/>
                      </p:nvPicPr>
                      <p:blipFill>
                        <a:blip r:embed="rId5"/>
                        <a:stretch>
                          <a:fillRect/>
                        </a:stretch>
                      </p:blipFill>
                      <p:spPr>
                        <a:xfrm>
                          <a:off x="3847080" y="3869852"/>
                          <a:ext cx="2435125" cy="2665216"/>
                        </a:xfrm>
                        <a:prstGeom prst="rect">
                          <a:avLst/>
                        </a:prstGeom>
                      </p:spPr>
                    </p:pic>
                  </p:oleObj>
                </mc:Fallback>
              </mc:AlternateContent>
            </a:graphicData>
          </a:graphic>
        </p:graphicFrame>
      </p:grpSp>
      <p:sp>
        <p:nvSpPr>
          <p:cNvPr id="4" name="Title 3">
            <a:extLst>
              <a:ext uri="{FF2B5EF4-FFF2-40B4-BE49-F238E27FC236}">
                <a16:creationId xmlns:a16="http://schemas.microsoft.com/office/drawing/2014/main" id="{F213FF0A-2D6B-446B-82FC-13E8302D171E}"/>
              </a:ext>
            </a:extLst>
          </p:cNvPr>
          <p:cNvSpPr>
            <a:spLocks noGrp="1"/>
          </p:cNvSpPr>
          <p:nvPr>
            <p:ph type="title"/>
          </p:nvPr>
        </p:nvSpPr>
        <p:spPr/>
        <p:txBody>
          <a:bodyPr>
            <a:normAutofit/>
          </a:bodyPr>
          <a:lstStyle/>
          <a:p>
            <a:r>
              <a:rPr lang="en-US" sz="4400" dirty="0">
                <a:latin typeface="Arial" panose="020B0604020202020204" pitchFamily="34" charset="0"/>
              </a:rPr>
              <a:t>Vinyl in VQ Resin</a:t>
            </a:r>
          </a:p>
        </p:txBody>
      </p:sp>
      <p:graphicFrame>
        <p:nvGraphicFramePr>
          <p:cNvPr id="5" name="Table 4">
            <a:extLst>
              <a:ext uri="{FF2B5EF4-FFF2-40B4-BE49-F238E27FC236}">
                <a16:creationId xmlns:a16="http://schemas.microsoft.com/office/drawing/2014/main" id="{CA37616B-D785-4DCB-957E-366C4D2C9637}"/>
              </a:ext>
            </a:extLst>
          </p:cNvPr>
          <p:cNvGraphicFramePr>
            <a:graphicFrameLocks noGrp="1"/>
          </p:cNvGraphicFramePr>
          <p:nvPr>
            <p:extLst>
              <p:ext uri="{D42A27DB-BD31-4B8C-83A1-F6EECF244321}">
                <p14:modId xmlns:p14="http://schemas.microsoft.com/office/powerpoint/2010/main" val="4133006149"/>
              </p:ext>
            </p:extLst>
          </p:nvPr>
        </p:nvGraphicFramePr>
        <p:xfrm>
          <a:off x="110069" y="2039568"/>
          <a:ext cx="7076339" cy="2654661"/>
        </p:xfrm>
        <a:graphic>
          <a:graphicData uri="http://schemas.openxmlformats.org/drawingml/2006/table">
            <a:tbl>
              <a:tblPr firstRow="1" firstCol="1" bandRow="1">
                <a:tableStyleId>{00A15C55-8517-42AA-B614-E9B94910E393}</a:tableStyleId>
              </a:tblPr>
              <a:tblGrid>
                <a:gridCol w="1972095">
                  <a:extLst>
                    <a:ext uri="{9D8B030D-6E8A-4147-A177-3AD203B41FA5}">
                      <a16:colId xmlns:a16="http://schemas.microsoft.com/office/drawing/2014/main" val="123694452"/>
                    </a:ext>
                  </a:extLst>
                </a:gridCol>
                <a:gridCol w="1276061">
                  <a:extLst>
                    <a:ext uri="{9D8B030D-6E8A-4147-A177-3AD203B41FA5}">
                      <a16:colId xmlns:a16="http://schemas.microsoft.com/office/drawing/2014/main" val="3732325154"/>
                    </a:ext>
                  </a:extLst>
                </a:gridCol>
                <a:gridCol w="1276061">
                  <a:extLst>
                    <a:ext uri="{9D8B030D-6E8A-4147-A177-3AD203B41FA5}">
                      <a16:colId xmlns:a16="http://schemas.microsoft.com/office/drawing/2014/main" val="1231235060"/>
                    </a:ext>
                  </a:extLst>
                </a:gridCol>
                <a:gridCol w="1276061">
                  <a:extLst>
                    <a:ext uri="{9D8B030D-6E8A-4147-A177-3AD203B41FA5}">
                      <a16:colId xmlns:a16="http://schemas.microsoft.com/office/drawing/2014/main" val="2518692343"/>
                    </a:ext>
                  </a:extLst>
                </a:gridCol>
                <a:gridCol w="1276061">
                  <a:extLst>
                    <a:ext uri="{9D8B030D-6E8A-4147-A177-3AD203B41FA5}">
                      <a16:colId xmlns:a16="http://schemas.microsoft.com/office/drawing/2014/main" val="4220500093"/>
                    </a:ext>
                  </a:extLst>
                </a:gridCol>
              </a:tblGrid>
              <a:tr h="1009696">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Component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VQ91T30 0.63% Vinyl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VQ92T30 1.33% Vinyl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VQ93T30 1.88% Vinyl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VQ94T30 2.49% Vinyl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929072338"/>
                  </a:ext>
                </a:extLst>
              </a:tr>
              <a:tr h="328993">
                <a:tc>
                  <a:txBody>
                    <a:bodyPr/>
                    <a:lstStyle/>
                    <a:p>
                      <a:pPr marL="0" marR="0" algn="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SH 208-20Q</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8.12%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12.44%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14.43%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16.53%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4803056"/>
                  </a:ext>
                </a:extLst>
              </a:tr>
              <a:tr h="328993">
                <a:tc>
                  <a:txBody>
                    <a:bodyPr/>
                    <a:lstStyle/>
                    <a:p>
                      <a:pPr marL="0" marR="0" algn="r">
                        <a:lnSpc>
                          <a:spcPct val="107000"/>
                        </a:lnSpc>
                        <a:spcBef>
                          <a:spcPts val="0"/>
                        </a:spcBef>
                        <a:spcAft>
                          <a:spcPts val="0"/>
                        </a:spcAft>
                      </a:pPr>
                      <a:r>
                        <a:rPr lang="en-CA" sz="2000">
                          <a:effectLst/>
                          <a:latin typeface="Arial" panose="020B0604020202020204" pitchFamily="34" charset="0"/>
                          <a:cs typeface="Arial" panose="020B0604020202020204" pitchFamily="34" charset="0"/>
                        </a:rPr>
                        <a:t>65K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25.87%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39.67%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46.07%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49.09%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1566060"/>
                  </a:ext>
                </a:extLst>
              </a:tr>
              <a:tr h="328993">
                <a:tc>
                  <a:txBody>
                    <a:bodyPr/>
                    <a:lstStyle/>
                    <a:p>
                      <a:pPr marL="0" marR="0" algn="r">
                        <a:lnSpc>
                          <a:spcPct val="107000"/>
                        </a:lnSpc>
                        <a:spcBef>
                          <a:spcPts val="0"/>
                        </a:spcBef>
                        <a:spcAft>
                          <a:spcPts val="0"/>
                        </a:spcAft>
                      </a:pPr>
                      <a:r>
                        <a:rPr lang="en-CA" sz="2000">
                          <a:effectLst/>
                          <a:latin typeface="Arial" panose="020B0604020202020204" pitchFamily="34" charset="0"/>
                          <a:cs typeface="Arial" panose="020B0604020202020204" pitchFamily="34" charset="0"/>
                        </a:rPr>
                        <a:t>VQxT30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65.31%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47.20%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38.80%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33.75%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2755776"/>
                  </a:ext>
                </a:extLst>
              </a:tr>
              <a:tr h="328993">
                <a:tc>
                  <a:txBody>
                    <a:bodyPr/>
                    <a:lstStyle/>
                    <a:p>
                      <a:pPr marL="0" marR="0" algn="r">
                        <a:lnSpc>
                          <a:spcPct val="107000"/>
                        </a:lnSpc>
                        <a:spcBef>
                          <a:spcPts val="0"/>
                        </a:spcBef>
                        <a:spcAft>
                          <a:spcPts val="0"/>
                        </a:spcAft>
                      </a:pPr>
                      <a:r>
                        <a:rPr lang="en-CA" sz="2000">
                          <a:effectLst/>
                          <a:latin typeface="Arial" panose="020B0604020202020204" pitchFamily="34" charset="0"/>
                          <a:cs typeface="Arial" panose="020B0604020202020204" pitchFamily="34" charset="0"/>
                        </a:rPr>
                        <a:t>TPO-L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0.71%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0.70%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0.69%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0937113"/>
                  </a:ext>
                </a:extLst>
              </a:tr>
              <a:tr h="328993">
                <a:tc>
                  <a:txBody>
                    <a:bodyPr/>
                    <a:lstStyle/>
                    <a:p>
                      <a:pPr marL="0" marR="0" algn="r">
                        <a:lnSpc>
                          <a:spcPct val="107000"/>
                        </a:lnSpc>
                        <a:spcBef>
                          <a:spcPts val="0"/>
                        </a:spcBef>
                        <a:spcAft>
                          <a:spcPts val="0"/>
                        </a:spcAft>
                      </a:pPr>
                      <a:r>
                        <a:rPr lang="en-CA" sz="2000">
                          <a:effectLst/>
                          <a:latin typeface="Arial" panose="020B0604020202020204" pitchFamily="34" charset="0"/>
                          <a:cs typeface="Arial" panose="020B0604020202020204" pitchFamily="34" charset="0"/>
                        </a:rPr>
                        <a:t>SH/vinyl ratio</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2.35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2.34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2.34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2.33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2754743"/>
                  </a:ext>
                </a:extLst>
              </a:tr>
            </a:tbl>
          </a:graphicData>
        </a:graphic>
      </p:graphicFrame>
      <p:sp>
        <p:nvSpPr>
          <p:cNvPr id="12" name="TextBox 11">
            <a:extLst>
              <a:ext uri="{FF2B5EF4-FFF2-40B4-BE49-F238E27FC236}">
                <a16:creationId xmlns:a16="http://schemas.microsoft.com/office/drawing/2014/main" id="{7DB550AC-293F-4731-938A-8EB9D6101B18}"/>
              </a:ext>
            </a:extLst>
          </p:cNvPr>
          <p:cNvSpPr txBox="1"/>
          <p:nvPr/>
        </p:nvSpPr>
        <p:spPr>
          <a:xfrm>
            <a:off x="7452444" y="3794975"/>
            <a:ext cx="82586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a/c</a:t>
            </a:r>
          </a:p>
        </p:txBody>
      </p:sp>
    </p:spTree>
    <p:extLst>
      <p:ext uri="{BB962C8B-B14F-4D97-AF65-F5344CB8AC3E}">
        <p14:creationId xmlns:p14="http://schemas.microsoft.com/office/powerpoint/2010/main" val="779111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13FF0A-2D6B-446B-82FC-13E8302D171E}"/>
              </a:ext>
            </a:extLst>
          </p:cNvPr>
          <p:cNvSpPr>
            <a:spLocks noGrp="1"/>
          </p:cNvSpPr>
          <p:nvPr>
            <p:ph type="title"/>
          </p:nvPr>
        </p:nvSpPr>
        <p:spPr/>
        <p:txBody>
          <a:bodyPr>
            <a:normAutofit/>
          </a:bodyPr>
          <a:lstStyle/>
          <a:p>
            <a:r>
              <a:rPr lang="en-US" sz="4400" dirty="0">
                <a:latin typeface="Arial" panose="020B0604020202020204" pitchFamily="34" charset="0"/>
              </a:rPr>
              <a:t>Vinyl in VQ Resin</a:t>
            </a:r>
          </a:p>
        </p:txBody>
      </p:sp>
      <p:graphicFrame>
        <p:nvGraphicFramePr>
          <p:cNvPr id="5" name="Table 4">
            <a:extLst>
              <a:ext uri="{FF2B5EF4-FFF2-40B4-BE49-F238E27FC236}">
                <a16:creationId xmlns:a16="http://schemas.microsoft.com/office/drawing/2014/main" id="{CA37616B-D785-4DCB-957E-366C4D2C9637}"/>
              </a:ext>
            </a:extLst>
          </p:cNvPr>
          <p:cNvGraphicFramePr>
            <a:graphicFrameLocks noGrp="1"/>
          </p:cNvGraphicFramePr>
          <p:nvPr>
            <p:extLst>
              <p:ext uri="{D42A27DB-BD31-4B8C-83A1-F6EECF244321}">
                <p14:modId xmlns:p14="http://schemas.microsoft.com/office/powerpoint/2010/main" val="4006108077"/>
              </p:ext>
            </p:extLst>
          </p:nvPr>
        </p:nvGraphicFramePr>
        <p:xfrm>
          <a:off x="0" y="0"/>
          <a:ext cx="9099591" cy="6173603"/>
        </p:xfrm>
        <a:graphic>
          <a:graphicData uri="http://schemas.openxmlformats.org/drawingml/2006/table">
            <a:tbl>
              <a:tblPr firstRow="1" firstCol="1" bandRow="1">
                <a:tableStyleId>{00A15C55-8517-42AA-B614-E9B94910E393}</a:tableStyleId>
              </a:tblPr>
              <a:tblGrid>
                <a:gridCol w="2535951">
                  <a:extLst>
                    <a:ext uri="{9D8B030D-6E8A-4147-A177-3AD203B41FA5}">
                      <a16:colId xmlns:a16="http://schemas.microsoft.com/office/drawing/2014/main" val="123694452"/>
                    </a:ext>
                  </a:extLst>
                </a:gridCol>
                <a:gridCol w="1640910">
                  <a:extLst>
                    <a:ext uri="{9D8B030D-6E8A-4147-A177-3AD203B41FA5}">
                      <a16:colId xmlns:a16="http://schemas.microsoft.com/office/drawing/2014/main" val="3732325154"/>
                    </a:ext>
                  </a:extLst>
                </a:gridCol>
                <a:gridCol w="1640910">
                  <a:extLst>
                    <a:ext uri="{9D8B030D-6E8A-4147-A177-3AD203B41FA5}">
                      <a16:colId xmlns:a16="http://schemas.microsoft.com/office/drawing/2014/main" val="1231235060"/>
                    </a:ext>
                  </a:extLst>
                </a:gridCol>
                <a:gridCol w="1640910">
                  <a:extLst>
                    <a:ext uri="{9D8B030D-6E8A-4147-A177-3AD203B41FA5}">
                      <a16:colId xmlns:a16="http://schemas.microsoft.com/office/drawing/2014/main" val="2518692343"/>
                    </a:ext>
                  </a:extLst>
                </a:gridCol>
                <a:gridCol w="1640910">
                  <a:extLst>
                    <a:ext uri="{9D8B030D-6E8A-4147-A177-3AD203B41FA5}">
                      <a16:colId xmlns:a16="http://schemas.microsoft.com/office/drawing/2014/main" val="4220500093"/>
                    </a:ext>
                  </a:extLst>
                </a:gridCol>
              </a:tblGrid>
              <a:tr h="979173">
                <a:tc>
                  <a:txBody>
                    <a:bodyPr/>
                    <a:lstStyle/>
                    <a:p>
                      <a:pPr marL="0" marR="0" lvl="0" indent="0" algn="r" defTabSz="685783" rtl="0" eaLnBrk="1" fontAlgn="auto" latinLnBrk="0" hangingPunct="1">
                        <a:lnSpc>
                          <a:spcPct val="107000"/>
                        </a:lnSpc>
                        <a:spcBef>
                          <a:spcPts val="0"/>
                        </a:spcBef>
                        <a:spcAft>
                          <a:spcPts val="0"/>
                        </a:spcAft>
                        <a:buClrTx/>
                        <a:buSzTx/>
                        <a:buFontTx/>
                        <a:buNone/>
                        <a:tabLst/>
                        <a:defRPr/>
                      </a:pPr>
                      <a:r>
                        <a:rPr lang="en-CA" sz="2400" dirty="0">
                          <a:effectLst/>
                          <a:latin typeface="Arial" panose="020B0604020202020204" pitchFamily="34" charset="0"/>
                          <a:cs typeface="Arial" panose="020B0604020202020204" pitchFamily="34" charset="0"/>
                        </a:rPr>
                        <a:t>SH 208-20Q</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VQ91T30 0.63%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VQ92T30 1.33%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VQ93T30 1.88%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VQ94T30 2.49%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929072338"/>
                  </a:ext>
                </a:extLst>
              </a:tr>
              <a:tr h="319048">
                <a:tc>
                  <a:txBody>
                    <a:bodyPr/>
                    <a:lstStyle/>
                    <a:p>
                      <a:pPr marL="0" marR="0" algn="r">
                        <a:lnSpc>
                          <a:spcPct val="107000"/>
                        </a:lnSpc>
                        <a:spcBef>
                          <a:spcPts val="0"/>
                        </a:spcBef>
                        <a:spcAft>
                          <a:spcPts val="0"/>
                        </a:spcAft>
                      </a:pPr>
                      <a:r>
                        <a:rPr lang="en-CA" sz="2400">
                          <a:effectLst/>
                          <a:latin typeface="Arial" panose="020B0604020202020204" pitchFamily="34" charset="0"/>
                          <a:cs typeface="Arial" panose="020B0604020202020204" pitchFamily="34" charset="0"/>
                        </a:rPr>
                        <a:t>SH/vinyl ratio</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nchor="ct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2.35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2.34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2.34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2.33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extLst>
                  <a:ext uri="{0D108BD9-81ED-4DB2-BD59-A6C34878D82A}">
                    <a16:rowId xmlns:a16="http://schemas.microsoft.com/office/drawing/2014/main" val="4142754743"/>
                  </a:ext>
                </a:extLst>
              </a:tr>
              <a:tr h="644716">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Tensile Strength (kPa)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1924.43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4923.25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3278.78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rowSpan="5">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not measured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3969" marR="113969" marT="56984" marB="56984" anchor="ctr"/>
                </a:tc>
                <a:extLst>
                  <a:ext uri="{0D108BD9-81ED-4DB2-BD59-A6C34878D82A}">
                    <a16:rowId xmlns:a16="http://schemas.microsoft.com/office/drawing/2014/main" val="1855832211"/>
                  </a:ext>
                </a:extLst>
              </a:tr>
              <a:tr h="3190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Elongation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113.88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95.8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79.65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vMerge="1">
                  <a:txBody>
                    <a:bodyPr/>
                    <a:lstStyle/>
                    <a:p>
                      <a:endParaRPr lang="en-US"/>
                    </a:p>
                  </a:txBody>
                  <a:tcPr/>
                </a:tc>
                <a:extLst>
                  <a:ext uri="{0D108BD9-81ED-4DB2-BD59-A6C34878D82A}">
                    <a16:rowId xmlns:a16="http://schemas.microsoft.com/office/drawing/2014/main" val="589393740"/>
                  </a:ext>
                </a:extLst>
              </a:tr>
              <a:tr h="3190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Total Energy (J/m)</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115.58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248.89</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166.22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vMerge="1">
                  <a:txBody>
                    <a:bodyPr/>
                    <a:lstStyle/>
                    <a:p>
                      <a:endParaRPr lang="en-US"/>
                    </a:p>
                  </a:txBody>
                  <a:tcPr/>
                </a:tc>
                <a:extLst>
                  <a:ext uri="{0D108BD9-81ED-4DB2-BD59-A6C34878D82A}">
                    <a16:rowId xmlns:a16="http://schemas.microsoft.com/office/drawing/2014/main" val="2973257174"/>
                  </a:ext>
                </a:extLst>
              </a:tr>
              <a:tr h="644716">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Tear Strength (N/mm)</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3.12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3.54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3.59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vMerge="1">
                  <a:txBody>
                    <a:bodyPr/>
                    <a:lstStyle/>
                    <a:p>
                      <a:endParaRPr lang="en-US"/>
                    </a:p>
                  </a:txBody>
                  <a:tcPr/>
                </a:tc>
                <a:extLst>
                  <a:ext uri="{0D108BD9-81ED-4DB2-BD59-A6C34878D82A}">
                    <a16:rowId xmlns:a16="http://schemas.microsoft.com/office/drawing/2014/main" val="4167054729"/>
                  </a:ext>
                </a:extLst>
              </a:tr>
              <a:tr h="3190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Shore A Hardness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27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46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52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vMerge="1">
                  <a:txBody>
                    <a:bodyPr/>
                    <a:lstStyle/>
                    <a:p>
                      <a:endParaRPr lang="en-US"/>
                    </a:p>
                  </a:txBody>
                  <a:tcPr/>
                </a:tc>
                <a:extLst>
                  <a:ext uri="{0D108BD9-81ED-4DB2-BD59-A6C34878D82A}">
                    <a16:rowId xmlns:a16="http://schemas.microsoft.com/office/drawing/2014/main" val="1787679172"/>
                  </a:ext>
                </a:extLst>
              </a:tr>
              <a:tr h="3190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G' (Pa)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1.63E+05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4.61E+05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7.53E+05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7.73E+05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extLst>
                  <a:ext uri="{0D108BD9-81ED-4DB2-BD59-A6C34878D82A}">
                    <a16:rowId xmlns:a16="http://schemas.microsoft.com/office/drawing/2014/main" val="2640567384"/>
                  </a:ext>
                </a:extLst>
              </a:tr>
              <a:tr h="3190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G" (Pa)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2.70E+04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4.67E+04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5.42E+04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4.47E+04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extLst>
                  <a:ext uri="{0D108BD9-81ED-4DB2-BD59-A6C34878D82A}">
                    <a16:rowId xmlns:a16="http://schemas.microsoft.com/office/drawing/2014/main" val="3291298871"/>
                  </a:ext>
                </a:extLst>
              </a:tr>
              <a:tr h="3190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tan delta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0.166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0.101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0.072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0.058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extLst>
                  <a:ext uri="{0D108BD9-81ED-4DB2-BD59-A6C34878D82A}">
                    <a16:rowId xmlns:a16="http://schemas.microsoft.com/office/drawing/2014/main" val="2125309361"/>
                  </a:ext>
                </a:extLst>
              </a:tr>
              <a:tr h="3190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Cure rate (Pa/s)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3.57E+04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8.04E+04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1.28E+05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2.79E+05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tc>
                <a:extLst>
                  <a:ext uri="{0D108BD9-81ED-4DB2-BD59-A6C34878D82A}">
                    <a16:rowId xmlns:a16="http://schemas.microsoft.com/office/drawing/2014/main" val="1595597713"/>
                  </a:ext>
                </a:extLst>
              </a:tr>
            </a:tbl>
          </a:graphicData>
        </a:graphic>
      </p:graphicFrame>
      <p:sp>
        <p:nvSpPr>
          <p:cNvPr id="11" name="Oval 10">
            <a:extLst>
              <a:ext uri="{FF2B5EF4-FFF2-40B4-BE49-F238E27FC236}">
                <a16:creationId xmlns:a16="http://schemas.microsoft.com/office/drawing/2014/main" id="{9FB0DBE2-FD2B-46D3-85C5-726D1865818C}"/>
              </a:ext>
            </a:extLst>
          </p:cNvPr>
          <p:cNvSpPr/>
          <p:nvPr/>
        </p:nvSpPr>
        <p:spPr>
          <a:xfrm rot="5400000">
            <a:off x="3548194" y="2620924"/>
            <a:ext cx="3863523" cy="4013916"/>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7F321D3-EA66-4498-843F-2054B23F7940}"/>
              </a:ext>
            </a:extLst>
          </p:cNvPr>
          <p:cNvSpPr txBox="1"/>
          <p:nvPr/>
        </p:nvSpPr>
        <p:spPr>
          <a:xfrm>
            <a:off x="0" y="6010158"/>
            <a:ext cx="8924941" cy="954107"/>
          </a:xfrm>
          <a:prstGeom prst="rect">
            <a:avLst/>
          </a:prstGeom>
          <a:noFill/>
        </p:spPr>
        <p:txBody>
          <a:bodyPr wrap="square" rtlCol="0">
            <a:spAutoFit/>
          </a:bodyPr>
          <a:lstStyle/>
          <a:p>
            <a:r>
              <a:rPr lang="en-US" sz="2800" dirty="0"/>
              <a:t>storage modulus, tear strength, hardness and cure rate increase whereas elongation decreases</a:t>
            </a:r>
          </a:p>
        </p:txBody>
      </p:sp>
      <p:sp>
        <p:nvSpPr>
          <p:cNvPr id="13" name="Oval 12">
            <a:extLst>
              <a:ext uri="{FF2B5EF4-FFF2-40B4-BE49-F238E27FC236}">
                <a16:creationId xmlns:a16="http://schemas.microsoft.com/office/drawing/2014/main" id="{A6E566CE-B7BE-47C0-B3EC-A5815B21CFC4}"/>
              </a:ext>
            </a:extLst>
          </p:cNvPr>
          <p:cNvSpPr/>
          <p:nvPr/>
        </p:nvSpPr>
        <p:spPr>
          <a:xfrm>
            <a:off x="3902299" y="1940417"/>
            <a:ext cx="3747752" cy="613387"/>
          </a:xfrm>
          <a:prstGeom prst="ellipse">
            <a:avLst/>
          </a:prstGeom>
          <a:noFill/>
          <a:ln w="3810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8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264D3D5-9485-4282-85D0-29550A8728B5}"/>
              </a:ext>
            </a:extLst>
          </p:cNvPr>
          <p:cNvGraphicFramePr>
            <a:graphicFrameLocks noGrp="1"/>
          </p:cNvGraphicFramePr>
          <p:nvPr>
            <p:extLst>
              <p:ext uri="{D42A27DB-BD31-4B8C-83A1-F6EECF244321}">
                <p14:modId xmlns:p14="http://schemas.microsoft.com/office/powerpoint/2010/main" val="2642657510"/>
              </p:ext>
            </p:extLst>
          </p:nvPr>
        </p:nvGraphicFramePr>
        <p:xfrm>
          <a:off x="0" y="1027910"/>
          <a:ext cx="9049554" cy="4933956"/>
        </p:xfrm>
        <a:graphic>
          <a:graphicData uri="http://schemas.openxmlformats.org/drawingml/2006/table">
            <a:tbl>
              <a:tblPr firstRow="1" firstCol="1" bandRow="1">
                <a:tableStyleId>{00A15C55-8517-42AA-B614-E9B94910E393}</a:tableStyleId>
              </a:tblPr>
              <a:tblGrid>
                <a:gridCol w="2566290">
                  <a:extLst>
                    <a:ext uri="{9D8B030D-6E8A-4147-A177-3AD203B41FA5}">
                      <a16:colId xmlns:a16="http://schemas.microsoft.com/office/drawing/2014/main" val="1005734476"/>
                    </a:ext>
                  </a:extLst>
                </a:gridCol>
                <a:gridCol w="1620816">
                  <a:extLst>
                    <a:ext uri="{9D8B030D-6E8A-4147-A177-3AD203B41FA5}">
                      <a16:colId xmlns:a16="http://schemas.microsoft.com/office/drawing/2014/main" val="1588378573"/>
                    </a:ext>
                  </a:extLst>
                </a:gridCol>
                <a:gridCol w="1620816">
                  <a:extLst>
                    <a:ext uri="{9D8B030D-6E8A-4147-A177-3AD203B41FA5}">
                      <a16:colId xmlns:a16="http://schemas.microsoft.com/office/drawing/2014/main" val="1042436937"/>
                    </a:ext>
                  </a:extLst>
                </a:gridCol>
                <a:gridCol w="1620816">
                  <a:extLst>
                    <a:ext uri="{9D8B030D-6E8A-4147-A177-3AD203B41FA5}">
                      <a16:colId xmlns:a16="http://schemas.microsoft.com/office/drawing/2014/main" val="1193153835"/>
                    </a:ext>
                  </a:extLst>
                </a:gridCol>
                <a:gridCol w="1620816">
                  <a:extLst>
                    <a:ext uri="{9D8B030D-6E8A-4147-A177-3AD203B41FA5}">
                      <a16:colId xmlns:a16="http://schemas.microsoft.com/office/drawing/2014/main" val="3788813538"/>
                    </a:ext>
                  </a:extLst>
                </a:gridCol>
              </a:tblGrid>
              <a:tr h="560299">
                <a:tc>
                  <a:txBody>
                    <a:bodyPr/>
                    <a:lstStyle/>
                    <a:p>
                      <a:pPr marL="0" marR="0" lvl="0" indent="0" algn="r" defTabSz="685783" rtl="0" eaLnBrk="1" fontAlgn="auto" latinLnBrk="0" hangingPunct="1">
                        <a:lnSpc>
                          <a:spcPct val="107000"/>
                        </a:lnSpc>
                        <a:spcBef>
                          <a:spcPts val="0"/>
                        </a:spcBef>
                        <a:spcAft>
                          <a:spcPts val="0"/>
                        </a:spcAft>
                        <a:buClrTx/>
                        <a:buSzTx/>
                        <a:buFontTx/>
                        <a:buNone/>
                        <a:tabLst/>
                        <a:defRPr/>
                      </a:pPr>
                      <a:r>
                        <a:rPr lang="en-CA" sz="2000" dirty="0">
                          <a:effectLst/>
                          <a:latin typeface="Arial" panose="020B0604020202020204" pitchFamily="34" charset="0"/>
                          <a:cs typeface="Arial" panose="020B0604020202020204" pitchFamily="34" charset="0"/>
                        </a:rPr>
                        <a:t>SH 208-20Q</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85477" marR="85477" marT="0" marB="0" anchor="b"/>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VQ91T30 0.626%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VQ92T30 1.33%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VQ93T30 1.88%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VQ94T30 2.49%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20132307"/>
                  </a:ext>
                </a:extLst>
              </a:tr>
              <a:tr h="183691">
                <a:tc>
                  <a:txBody>
                    <a:bodyPr/>
                    <a:lstStyle/>
                    <a:p>
                      <a:pPr marL="0" marR="0" algn="r">
                        <a:lnSpc>
                          <a:spcPct val="107000"/>
                        </a:lnSpc>
                        <a:spcBef>
                          <a:spcPts val="0"/>
                        </a:spcBef>
                        <a:spcAft>
                          <a:spcPts val="0"/>
                        </a:spcAft>
                      </a:pPr>
                      <a:r>
                        <a:rPr lang="en-CA" sz="2000">
                          <a:effectLst/>
                          <a:latin typeface="Arial" panose="020B0604020202020204" pitchFamily="34" charset="0"/>
                          <a:cs typeface="Arial" panose="020B0604020202020204" pitchFamily="34" charset="0"/>
                        </a:rPr>
                        <a:t>SH/vinyl ratio</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nchor="b"/>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2.35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2.34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2.34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2.29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solidFill>
                      <a:srgbClr val="FFFF00"/>
                    </a:solidFill>
                  </a:tcPr>
                </a:tc>
                <a:extLst>
                  <a:ext uri="{0D108BD9-81ED-4DB2-BD59-A6C34878D82A}">
                    <a16:rowId xmlns:a16="http://schemas.microsoft.com/office/drawing/2014/main" val="3938840594"/>
                  </a:ext>
                </a:extLst>
              </a:tr>
              <a:tr h="277843">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Tensile Strength (kPa)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1924.43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4923.25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3594.64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2861.09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2773673102"/>
                  </a:ext>
                </a:extLst>
              </a:tr>
              <a:tr h="183691">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Elongation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113.88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95.8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108.63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128.49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393089660"/>
                  </a:ext>
                </a:extLst>
              </a:tr>
              <a:tr h="277843">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Total Energy (J/m)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115.58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248.89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288.86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301.43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4141373835"/>
                  </a:ext>
                </a:extLst>
              </a:tr>
              <a:tr h="371995">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Tear Strength (N/mm)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3.12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3.54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5.26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4.54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2260610348"/>
                  </a:ext>
                </a:extLst>
              </a:tr>
              <a:tr h="277843">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Shore A Hardness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4195535572"/>
                  </a:ext>
                </a:extLst>
              </a:tr>
              <a:tr h="277843">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1.63E+05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4.61E+05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4.83E+05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5.11E+05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4197076227"/>
                  </a:ext>
                </a:extLst>
              </a:tr>
              <a:tr h="277843">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2.70E+04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4.67E+04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3.65E+04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3.00E+04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1002097941"/>
                  </a:ext>
                </a:extLst>
              </a:tr>
              <a:tr h="183691">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tan delta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0.166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0.101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0.076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0.059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2028650251"/>
                  </a:ext>
                </a:extLst>
              </a:tr>
              <a:tr h="277843">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Cure rate (Pa/s)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3.57E+04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8.04E+04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8.33E+04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2.30E+05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858335408"/>
                  </a:ext>
                </a:extLst>
              </a:tr>
              <a:tr h="466147">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Appearance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soft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firm with okay tear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firm with good tear</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firm with okay tear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2993" marR="32993" marT="0" marB="0"/>
                </a:tc>
                <a:extLst>
                  <a:ext uri="{0D108BD9-81ED-4DB2-BD59-A6C34878D82A}">
                    <a16:rowId xmlns:a16="http://schemas.microsoft.com/office/drawing/2014/main" val="438366882"/>
                  </a:ext>
                </a:extLst>
              </a:tr>
            </a:tbl>
          </a:graphicData>
        </a:graphic>
      </p:graphicFrame>
      <p:sp>
        <p:nvSpPr>
          <p:cNvPr id="5" name="Title 4">
            <a:extLst>
              <a:ext uri="{FF2B5EF4-FFF2-40B4-BE49-F238E27FC236}">
                <a16:creationId xmlns:a16="http://schemas.microsoft.com/office/drawing/2014/main" id="{4FB99BFA-7A7F-4521-A103-EF39C0AB1001}"/>
              </a:ext>
            </a:extLst>
          </p:cNvPr>
          <p:cNvSpPr>
            <a:spLocks noGrp="1"/>
          </p:cNvSpPr>
          <p:nvPr>
            <p:ph type="title"/>
          </p:nvPr>
        </p:nvSpPr>
        <p:spPr/>
        <p:txBody>
          <a:bodyPr anchor="t">
            <a:normAutofit/>
          </a:bodyPr>
          <a:lstStyle/>
          <a:p>
            <a:r>
              <a:rPr lang="en-US" sz="4000" dirty="0">
                <a:latin typeface="Arial" panose="020B0604020202020204" pitchFamily="34" charset="0"/>
              </a:rPr>
              <a:t>More Diluent for Tear Strength</a:t>
            </a:r>
          </a:p>
        </p:txBody>
      </p:sp>
      <p:sp>
        <p:nvSpPr>
          <p:cNvPr id="6" name="Oval 5">
            <a:extLst>
              <a:ext uri="{FF2B5EF4-FFF2-40B4-BE49-F238E27FC236}">
                <a16:creationId xmlns:a16="http://schemas.microsoft.com/office/drawing/2014/main" id="{BE85C344-1439-4EC4-9D77-E2F1C25255D7}"/>
              </a:ext>
            </a:extLst>
          </p:cNvPr>
          <p:cNvSpPr/>
          <p:nvPr/>
        </p:nvSpPr>
        <p:spPr>
          <a:xfrm rot="5400000">
            <a:off x="5053997" y="2115241"/>
            <a:ext cx="4694122" cy="4061138"/>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0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0763B82-D182-40AD-8E2F-8FB0345C87C1}"/>
              </a:ext>
            </a:extLst>
          </p:cNvPr>
          <p:cNvGraphicFramePr>
            <a:graphicFrameLocks noGrp="1"/>
          </p:cNvGraphicFramePr>
          <p:nvPr>
            <p:extLst>
              <p:ext uri="{D42A27DB-BD31-4B8C-83A1-F6EECF244321}">
                <p14:modId xmlns:p14="http://schemas.microsoft.com/office/powerpoint/2010/main" val="215832155"/>
              </p:ext>
            </p:extLst>
          </p:nvPr>
        </p:nvGraphicFramePr>
        <p:xfrm>
          <a:off x="0" y="2495890"/>
          <a:ext cx="7036158" cy="3261976"/>
        </p:xfrm>
        <a:graphic>
          <a:graphicData uri="http://schemas.openxmlformats.org/drawingml/2006/table">
            <a:tbl>
              <a:tblPr firstRow="1" firstCol="1" bandRow="1">
                <a:tableStyleId>{00A15C55-8517-42AA-B614-E9B94910E393}</a:tableStyleId>
              </a:tblPr>
              <a:tblGrid>
                <a:gridCol w="1891965">
                  <a:extLst>
                    <a:ext uri="{9D8B030D-6E8A-4147-A177-3AD203B41FA5}">
                      <a16:colId xmlns:a16="http://schemas.microsoft.com/office/drawing/2014/main" val="2744169945"/>
                    </a:ext>
                  </a:extLst>
                </a:gridCol>
                <a:gridCol w="1714731">
                  <a:extLst>
                    <a:ext uri="{9D8B030D-6E8A-4147-A177-3AD203B41FA5}">
                      <a16:colId xmlns:a16="http://schemas.microsoft.com/office/drawing/2014/main" val="1032336924"/>
                    </a:ext>
                  </a:extLst>
                </a:gridCol>
                <a:gridCol w="1714731">
                  <a:extLst>
                    <a:ext uri="{9D8B030D-6E8A-4147-A177-3AD203B41FA5}">
                      <a16:colId xmlns:a16="http://schemas.microsoft.com/office/drawing/2014/main" val="1092142640"/>
                    </a:ext>
                  </a:extLst>
                </a:gridCol>
                <a:gridCol w="1714731">
                  <a:extLst>
                    <a:ext uri="{9D8B030D-6E8A-4147-A177-3AD203B41FA5}">
                      <a16:colId xmlns:a16="http://schemas.microsoft.com/office/drawing/2014/main" val="2947255666"/>
                    </a:ext>
                  </a:extLst>
                </a:gridCol>
              </a:tblGrid>
              <a:tr h="929945">
                <a:tc>
                  <a:txBody>
                    <a:bodyPr/>
                    <a:lstStyle/>
                    <a:p>
                      <a:pPr marL="0" marR="0" algn="r">
                        <a:lnSpc>
                          <a:spcPct val="107000"/>
                        </a:lnSpc>
                        <a:spcBef>
                          <a:spcPts val="0"/>
                        </a:spcBef>
                        <a:spcAft>
                          <a:spcPts val="0"/>
                        </a:spcAft>
                      </a:pPr>
                      <a:r>
                        <a:rPr lang="en-US" sz="2400">
                          <a:effectLst/>
                          <a:latin typeface="Arial" panose="020B0604020202020204" pitchFamily="34" charset="0"/>
                          <a:cs typeface="Arial" panose="020B0604020202020204" pitchFamily="34" charset="0"/>
                        </a:rPr>
                        <a:t>Component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VQ92T0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VQ92T30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400" b="1" dirty="0">
                          <a:effectLst/>
                          <a:latin typeface="Arial" panose="020B0604020202020204" pitchFamily="34" charset="0"/>
                          <a:ea typeface="Calibri" panose="020F0502020204030204" pitchFamily="34" charset="0"/>
                          <a:cs typeface="Arial" panose="020B0604020202020204" pitchFamily="34" charset="0"/>
                        </a:rPr>
                        <a:t>VQ92T50</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CA" sz="2400" b="1" dirty="0">
                          <a:effectLst/>
                          <a:latin typeface="Arial" panose="020B0604020202020204" pitchFamily="34" charset="0"/>
                          <a:ea typeface="Calibri" panose="020F0502020204030204" pitchFamily="34" charset="0"/>
                          <a:cs typeface="Arial" panose="020B0604020202020204" pitchFamily="34" charset="0"/>
                        </a:rPr>
                        <a:t>+5% </a:t>
                      </a:r>
                      <a:r>
                        <a:rPr lang="en-CA" sz="2400" b="1" dirty="0" err="1">
                          <a:effectLst/>
                          <a:latin typeface="Arial" panose="020B0604020202020204" pitchFamily="34" charset="0"/>
                          <a:ea typeface="Calibri" panose="020F0502020204030204" pitchFamily="34" charset="0"/>
                          <a:cs typeface="Arial" panose="020B0604020202020204" pitchFamily="34" charset="0"/>
                        </a:rPr>
                        <a:t>xs</a:t>
                      </a:r>
                      <a:r>
                        <a:rPr lang="en-CA" sz="2400" b="1" dirty="0">
                          <a:effectLst/>
                          <a:latin typeface="Arial" panose="020B0604020202020204" pitchFamily="34" charset="0"/>
                          <a:ea typeface="Calibri" panose="020F0502020204030204" pitchFamily="34" charset="0"/>
                          <a:cs typeface="Arial" panose="020B0604020202020204" pitchFamily="34" charset="0"/>
                        </a:rPr>
                        <a:t> 65K</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59799864"/>
                  </a:ext>
                </a:extLst>
              </a:tr>
              <a:tr h="529093">
                <a:tc>
                  <a:txBody>
                    <a:bodyPr/>
                    <a:lstStyle/>
                    <a:p>
                      <a:pPr marL="0" marR="0" algn="r">
                        <a:lnSpc>
                          <a:spcPct val="107000"/>
                        </a:lnSpc>
                        <a:spcBef>
                          <a:spcPts val="0"/>
                        </a:spcBef>
                        <a:spcAft>
                          <a:spcPts val="0"/>
                        </a:spcAft>
                      </a:pPr>
                      <a:r>
                        <a:rPr lang="en-CA" sz="2400">
                          <a:effectLst/>
                          <a:latin typeface="Arial" panose="020B0604020202020204" pitchFamily="34" charset="0"/>
                          <a:cs typeface="Arial" panose="020B0604020202020204" pitchFamily="34" charset="0"/>
                        </a:rPr>
                        <a:t>SH 208-20Q</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10%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12%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400" b="0" dirty="0">
                          <a:effectLst/>
                          <a:latin typeface="Arial" panose="020B0604020202020204" pitchFamily="34" charset="0"/>
                          <a:ea typeface="Calibri" panose="020F0502020204030204" pitchFamily="34" charset="0"/>
                          <a:cs typeface="Arial" panose="020B0604020202020204" pitchFamily="34" charset="0"/>
                        </a:rPr>
                        <a:t>12%</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7208104"/>
                  </a:ext>
                </a:extLst>
              </a:tr>
              <a:tr h="529093">
                <a:tc>
                  <a:txBody>
                    <a:bodyPr/>
                    <a:lstStyle/>
                    <a:p>
                      <a:pPr marL="0" marR="0" algn="r">
                        <a:lnSpc>
                          <a:spcPct val="107000"/>
                        </a:lnSpc>
                        <a:spcBef>
                          <a:spcPts val="0"/>
                        </a:spcBef>
                        <a:spcAft>
                          <a:spcPts val="0"/>
                        </a:spcAft>
                      </a:pPr>
                      <a:r>
                        <a:rPr lang="en-CA" sz="2400">
                          <a:effectLst/>
                          <a:latin typeface="Arial" panose="020B0604020202020204" pitchFamily="34" charset="0"/>
                          <a:cs typeface="Arial" panose="020B0604020202020204" pitchFamily="34" charset="0"/>
                        </a:rPr>
                        <a:t>65K</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41%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40%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400" b="0" dirty="0">
                          <a:effectLst/>
                          <a:latin typeface="Arial" panose="020B0604020202020204" pitchFamily="34" charset="0"/>
                          <a:ea typeface="Calibri" panose="020F0502020204030204" pitchFamily="34" charset="0"/>
                          <a:cs typeface="Arial" panose="020B0604020202020204" pitchFamily="34" charset="0"/>
                        </a:rPr>
                        <a:t>47%</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0211421"/>
                  </a:ext>
                </a:extLst>
              </a:tr>
              <a:tr h="529093">
                <a:tc>
                  <a:txBody>
                    <a:bodyPr/>
                    <a:lstStyle/>
                    <a:p>
                      <a:pPr marL="0" marR="0" algn="r">
                        <a:lnSpc>
                          <a:spcPct val="107000"/>
                        </a:lnSpc>
                        <a:spcBef>
                          <a:spcPts val="0"/>
                        </a:spcBef>
                        <a:spcAft>
                          <a:spcPts val="0"/>
                        </a:spcAft>
                      </a:pPr>
                      <a:r>
                        <a:rPr lang="en-CA" sz="2400">
                          <a:effectLst/>
                          <a:latin typeface="Arial" panose="020B0604020202020204" pitchFamily="34" charset="0"/>
                          <a:cs typeface="Arial" panose="020B0604020202020204" pitchFamily="34" charset="0"/>
                        </a:rPr>
                        <a:t>VQ92Tx</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48%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47%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400" b="0" dirty="0">
                          <a:effectLst/>
                          <a:latin typeface="Arial" panose="020B0604020202020204" pitchFamily="34" charset="0"/>
                          <a:ea typeface="Calibri" panose="020F0502020204030204" pitchFamily="34" charset="0"/>
                          <a:cs typeface="Arial" panose="020B0604020202020204" pitchFamily="34" charset="0"/>
                        </a:rPr>
                        <a:t>41%</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80053703"/>
                  </a:ext>
                </a:extLst>
              </a:tr>
              <a:tr h="529093">
                <a:tc>
                  <a:txBody>
                    <a:bodyPr/>
                    <a:lstStyle/>
                    <a:p>
                      <a:pPr marL="0" marR="0" algn="r">
                        <a:lnSpc>
                          <a:spcPct val="107000"/>
                        </a:lnSpc>
                        <a:spcBef>
                          <a:spcPts val="0"/>
                        </a:spcBef>
                        <a:spcAft>
                          <a:spcPts val="0"/>
                        </a:spcAft>
                      </a:pPr>
                      <a:r>
                        <a:rPr lang="en-CA" sz="2400">
                          <a:effectLst/>
                          <a:latin typeface="Arial" panose="020B0604020202020204" pitchFamily="34" charset="0"/>
                          <a:cs typeface="Arial" panose="020B0604020202020204" pitchFamily="34" charset="0"/>
                        </a:rPr>
                        <a:t>TPO-L</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0.7%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0.7%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400" b="0" dirty="0">
                          <a:effectLst/>
                          <a:latin typeface="Arial" panose="020B0604020202020204" pitchFamily="34" charset="0"/>
                          <a:ea typeface="Calibri" panose="020F0502020204030204" pitchFamily="34" charset="0"/>
                          <a:cs typeface="Arial" panose="020B0604020202020204" pitchFamily="34" charset="0"/>
                        </a:rPr>
                        <a:t>0.7%</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53213756"/>
                  </a:ext>
                </a:extLst>
              </a:tr>
            </a:tbl>
          </a:graphicData>
        </a:graphic>
      </p:graphicFrame>
      <p:sp>
        <p:nvSpPr>
          <p:cNvPr id="6" name="Title 5">
            <a:extLst>
              <a:ext uri="{FF2B5EF4-FFF2-40B4-BE49-F238E27FC236}">
                <a16:creationId xmlns:a16="http://schemas.microsoft.com/office/drawing/2014/main" id="{CEA6CDA4-CD61-4CE9-92F0-2A82CD4FA9F9}"/>
              </a:ext>
            </a:extLst>
          </p:cNvPr>
          <p:cNvSpPr>
            <a:spLocks noGrp="1"/>
          </p:cNvSpPr>
          <p:nvPr>
            <p:ph type="title"/>
          </p:nvPr>
        </p:nvSpPr>
        <p:spPr/>
        <p:txBody>
          <a:bodyPr>
            <a:normAutofit/>
          </a:bodyPr>
          <a:lstStyle/>
          <a:p>
            <a:r>
              <a:rPr lang="en-US" sz="4400" dirty="0">
                <a:latin typeface="Arial" panose="020B0604020202020204" pitchFamily="34" charset="0"/>
              </a:rPr>
              <a:t>Impact of T Groups</a:t>
            </a:r>
          </a:p>
        </p:txBody>
      </p:sp>
      <p:grpSp>
        <p:nvGrpSpPr>
          <p:cNvPr id="7" name="Group 6">
            <a:extLst>
              <a:ext uri="{FF2B5EF4-FFF2-40B4-BE49-F238E27FC236}">
                <a16:creationId xmlns:a16="http://schemas.microsoft.com/office/drawing/2014/main" id="{5746E0D6-1ED0-44DB-80A6-9BF48EE7B559}"/>
              </a:ext>
            </a:extLst>
          </p:cNvPr>
          <p:cNvGrpSpPr/>
          <p:nvPr/>
        </p:nvGrpSpPr>
        <p:grpSpPr>
          <a:xfrm>
            <a:off x="6351463" y="763169"/>
            <a:ext cx="2673700" cy="2665831"/>
            <a:chOff x="3847080" y="3869852"/>
            <a:chExt cx="2644858" cy="2794928"/>
          </a:xfrm>
        </p:grpSpPr>
        <p:sp>
          <p:nvSpPr>
            <p:cNvPr id="8" name="TextBox 7">
              <a:extLst>
                <a:ext uri="{FF2B5EF4-FFF2-40B4-BE49-F238E27FC236}">
                  <a16:creationId xmlns:a16="http://schemas.microsoft.com/office/drawing/2014/main" id="{5D14F00F-EEF0-4DE9-84E0-F7AF3C0C7B6A}"/>
                </a:ext>
              </a:extLst>
            </p:cNvPr>
            <p:cNvSpPr txBox="1"/>
            <p:nvPr/>
          </p:nvSpPr>
          <p:spPr>
            <a:xfrm>
              <a:off x="5533293" y="3997785"/>
              <a:ext cx="298480" cy="48402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552B557E-8C18-4414-A549-AC8A4D9576F2}"/>
                </a:ext>
              </a:extLst>
            </p:cNvPr>
            <p:cNvSpPr txBox="1"/>
            <p:nvPr/>
          </p:nvSpPr>
          <p:spPr>
            <a:xfrm>
              <a:off x="4774939" y="5279284"/>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a:t>
              </a:r>
            </a:p>
          </p:txBody>
        </p:sp>
        <p:sp>
          <p:nvSpPr>
            <p:cNvPr id="10" name="TextBox 9">
              <a:extLst>
                <a:ext uri="{FF2B5EF4-FFF2-40B4-BE49-F238E27FC236}">
                  <a16:creationId xmlns:a16="http://schemas.microsoft.com/office/drawing/2014/main" id="{BF9202C0-C87F-4EF9-9222-723BEC3BADFE}"/>
                </a:ext>
              </a:extLst>
            </p:cNvPr>
            <p:cNvSpPr txBox="1"/>
            <p:nvPr/>
          </p:nvSpPr>
          <p:spPr>
            <a:xfrm>
              <a:off x="5750170" y="5202462"/>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1" name="TextBox 10">
              <a:extLst>
                <a:ext uri="{FF2B5EF4-FFF2-40B4-BE49-F238E27FC236}">
                  <a16:creationId xmlns:a16="http://schemas.microsoft.com/office/drawing/2014/main" id="{B3F38319-0A51-466A-BE29-BE3A5615AF15}"/>
                </a:ext>
              </a:extLst>
            </p:cNvPr>
            <p:cNvSpPr txBox="1"/>
            <p:nvPr/>
          </p:nvSpPr>
          <p:spPr>
            <a:xfrm>
              <a:off x="6139592" y="6180758"/>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graphicFrame>
          <p:nvGraphicFramePr>
            <p:cNvPr id="12" name="Object 11">
              <a:extLst>
                <a:ext uri="{FF2B5EF4-FFF2-40B4-BE49-F238E27FC236}">
                  <a16:creationId xmlns:a16="http://schemas.microsoft.com/office/drawing/2014/main" id="{B59844F6-84C6-4574-934F-6B2120D080A6}"/>
                </a:ext>
              </a:extLst>
            </p:cNvPr>
            <p:cNvGraphicFramePr>
              <a:graphicFrameLocks noChangeAspect="1"/>
            </p:cNvGraphicFramePr>
            <p:nvPr>
              <p:extLst>
                <p:ext uri="{D42A27DB-BD31-4B8C-83A1-F6EECF244321}">
                  <p14:modId xmlns:p14="http://schemas.microsoft.com/office/powerpoint/2010/main" val="2725991424"/>
                </p:ext>
              </p:extLst>
            </p:nvPr>
          </p:nvGraphicFramePr>
          <p:xfrm>
            <a:off x="3847080" y="3869852"/>
            <a:ext cx="2435125" cy="2665216"/>
          </p:xfrm>
          <a:graphic>
            <a:graphicData uri="http://schemas.openxmlformats.org/presentationml/2006/ole">
              <mc:AlternateContent xmlns:mc="http://schemas.openxmlformats.org/markup-compatibility/2006">
                <mc:Choice xmlns:v="urn:schemas-microsoft-com:vml" Requires="v">
                  <p:oleObj spid="_x0000_s16434" name="ChemDoodle OLE" r:id="rId4" imgW="1612800" imgH="1765440" progId="CHEMDOODLEOLE.ChemDoodleEmbeddedObject.1">
                    <p:embed/>
                  </p:oleObj>
                </mc:Choice>
                <mc:Fallback>
                  <p:oleObj name="ChemDoodle OLE" r:id="rId4" imgW="1612800" imgH="1765440" progId="CHEMDOODLEOLE.ChemDoodleEmbeddedObject.1">
                    <p:embed/>
                    <p:pic>
                      <p:nvPicPr>
                        <p:cNvPr id="11" name="Object 10">
                          <a:extLst>
                            <a:ext uri="{FF2B5EF4-FFF2-40B4-BE49-F238E27FC236}">
                              <a16:creationId xmlns:a16="http://schemas.microsoft.com/office/drawing/2014/main" id="{4021522B-0F80-4E19-B663-6E1EF86E222F}"/>
                            </a:ext>
                          </a:extLst>
                        </p:cNvPr>
                        <p:cNvPicPr/>
                        <p:nvPr/>
                      </p:nvPicPr>
                      <p:blipFill>
                        <a:blip r:embed="rId5"/>
                        <a:stretch>
                          <a:fillRect/>
                        </a:stretch>
                      </p:blipFill>
                      <p:spPr>
                        <a:xfrm>
                          <a:off x="3847080" y="3869852"/>
                          <a:ext cx="2435125" cy="2665216"/>
                        </a:xfrm>
                        <a:prstGeom prst="rect">
                          <a:avLst/>
                        </a:prstGeom>
                      </p:spPr>
                    </p:pic>
                  </p:oleObj>
                </mc:Fallback>
              </mc:AlternateContent>
            </a:graphicData>
          </a:graphic>
        </p:graphicFrame>
      </p:grpSp>
      <p:sp>
        <p:nvSpPr>
          <p:cNvPr id="13" name="TextBox 12">
            <a:extLst>
              <a:ext uri="{FF2B5EF4-FFF2-40B4-BE49-F238E27FC236}">
                <a16:creationId xmlns:a16="http://schemas.microsoft.com/office/drawing/2014/main" id="{A0633097-4A0C-4E12-A9BD-FFF15956732A}"/>
              </a:ext>
            </a:extLst>
          </p:cNvPr>
          <p:cNvSpPr txBox="1"/>
          <p:nvPr/>
        </p:nvSpPr>
        <p:spPr>
          <a:xfrm>
            <a:off x="7689483" y="3480547"/>
            <a:ext cx="82586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d/b</a:t>
            </a:r>
          </a:p>
        </p:txBody>
      </p:sp>
    </p:spTree>
    <p:extLst>
      <p:ext uri="{BB962C8B-B14F-4D97-AF65-F5344CB8AC3E}">
        <p14:creationId xmlns:p14="http://schemas.microsoft.com/office/powerpoint/2010/main" val="40463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28600" y="228600"/>
            <a:ext cx="78422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400" b="1" dirty="0">
                <a:latin typeface="Arial" panose="020B0604020202020204" pitchFamily="34" charset="0"/>
                <a:cs typeface="Arial" panose="020B0604020202020204" pitchFamily="34" charset="0"/>
              </a:rPr>
              <a:t>Epoxy Silicone System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091" y="1027174"/>
            <a:ext cx="3145542" cy="877826"/>
          </a:xfrm>
          <a:prstGeom prst="rect">
            <a:avLst/>
          </a:prstGeom>
        </p:spPr>
      </p:pic>
      <p:grpSp>
        <p:nvGrpSpPr>
          <p:cNvPr id="14" name="Group 13"/>
          <p:cNvGrpSpPr/>
          <p:nvPr/>
        </p:nvGrpSpPr>
        <p:grpSpPr>
          <a:xfrm>
            <a:off x="590250" y="3227305"/>
            <a:ext cx="1901956" cy="1584963"/>
            <a:chOff x="762000" y="2667000"/>
            <a:chExt cx="1901956" cy="158496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667000"/>
              <a:ext cx="1901956" cy="1584963"/>
            </a:xfrm>
            <a:prstGeom prst="rect">
              <a:avLst/>
            </a:prstGeom>
          </p:spPr>
        </p:pic>
        <p:sp>
          <p:nvSpPr>
            <p:cNvPr id="12" name="TextBox 11"/>
            <p:cNvSpPr txBox="1"/>
            <p:nvPr/>
          </p:nvSpPr>
          <p:spPr>
            <a:xfrm>
              <a:off x="1524000" y="3276600"/>
              <a:ext cx="284052" cy="307777"/>
            </a:xfrm>
            <a:prstGeom prst="rect">
              <a:avLst/>
            </a:prstGeom>
            <a:noFill/>
          </p:spPr>
          <p:txBody>
            <a:bodyPr wrap="none" rtlCol="0">
              <a:spAutoFit/>
            </a:bodyPr>
            <a:lstStyle/>
            <a:p>
              <a:r>
                <a:rPr lang="en-CA" sz="1400" dirty="0">
                  <a:latin typeface="Arial" panose="020B0604020202020204" pitchFamily="34" charset="0"/>
                  <a:cs typeface="Arial" panose="020B0604020202020204" pitchFamily="34" charset="0"/>
                </a:rPr>
                <a:t>8</a:t>
              </a:r>
            </a:p>
          </p:txBody>
        </p:sp>
        <p:sp>
          <p:nvSpPr>
            <p:cNvPr id="13" name="TextBox 12"/>
            <p:cNvSpPr txBox="1"/>
            <p:nvPr/>
          </p:nvSpPr>
          <p:spPr>
            <a:xfrm>
              <a:off x="1981200" y="3276600"/>
              <a:ext cx="482824" cy="307777"/>
            </a:xfrm>
            <a:prstGeom prst="rect">
              <a:avLst/>
            </a:prstGeom>
            <a:noFill/>
          </p:spPr>
          <p:txBody>
            <a:bodyPr wrap="none" rtlCol="0">
              <a:spAutoFit/>
            </a:bodyPr>
            <a:lstStyle/>
            <a:p>
              <a:r>
                <a:rPr lang="en-CA" sz="1400" dirty="0">
                  <a:latin typeface="Arial" panose="020B0604020202020204" pitchFamily="34" charset="0"/>
                  <a:cs typeface="Arial" panose="020B0604020202020204" pitchFamily="34" charset="0"/>
                </a:rPr>
                <a:t>250</a:t>
              </a:r>
            </a:p>
          </p:txBody>
        </p:sp>
      </p:grpSp>
      <p:sp>
        <p:nvSpPr>
          <p:cNvPr id="15" name="TextBox 14"/>
          <p:cNvSpPr txBox="1"/>
          <p:nvPr/>
        </p:nvSpPr>
        <p:spPr>
          <a:xfrm>
            <a:off x="569647" y="4812268"/>
            <a:ext cx="1620957" cy="369332"/>
          </a:xfrm>
          <a:prstGeom prst="rect">
            <a:avLst/>
          </a:prstGeom>
          <a:noFill/>
        </p:spPr>
        <p:txBody>
          <a:bodyPr wrap="none" rtlCol="0">
            <a:spAutoFit/>
          </a:bodyPr>
          <a:lstStyle/>
          <a:p>
            <a:r>
              <a:rPr lang="en-CA" dirty="0"/>
              <a:t>X-linker (8%)</a:t>
            </a:r>
          </a:p>
        </p:txBody>
      </p:sp>
      <p:sp>
        <p:nvSpPr>
          <p:cNvPr id="16" name="TextBox 15"/>
          <p:cNvSpPr txBox="1"/>
          <p:nvPr/>
        </p:nvSpPr>
        <p:spPr>
          <a:xfrm>
            <a:off x="569647" y="2173226"/>
            <a:ext cx="2264410" cy="923330"/>
          </a:xfrm>
          <a:prstGeom prst="rect">
            <a:avLst/>
          </a:prstGeom>
          <a:noFill/>
        </p:spPr>
        <p:txBody>
          <a:bodyPr wrap="square" rtlCol="0">
            <a:spAutoFit/>
          </a:bodyPr>
          <a:lstStyle/>
          <a:p>
            <a:r>
              <a:rPr lang="en-CA" dirty="0" err="1"/>
              <a:t>Linears</a:t>
            </a:r>
            <a:endParaRPr lang="en-CA" dirty="0"/>
          </a:p>
          <a:p>
            <a:r>
              <a:rPr lang="en-CA" dirty="0"/>
              <a:t>X=400 (20-34%)</a:t>
            </a:r>
          </a:p>
          <a:p>
            <a:r>
              <a:rPr lang="en-CA" dirty="0"/>
              <a:t>X=10 (10-35%)</a:t>
            </a:r>
          </a:p>
        </p:txBody>
      </p:sp>
      <p:cxnSp>
        <p:nvCxnSpPr>
          <p:cNvPr id="18" name="Straight Arrow Connector 17"/>
          <p:cNvCxnSpPr/>
          <p:nvPr/>
        </p:nvCxnSpPr>
        <p:spPr>
          <a:xfrm>
            <a:off x="2819400" y="2106459"/>
            <a:ext cx="1143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3200" y="2200870"/>
            <a:ext cx="1851789" cy="923330"/>
          </a:xfrm>
          <a:prstGeom prst="rect">
            <a:avLst/>
          </a:prstGeom>
          <a:noFill/>
        </p:spPr>
        <p:txBody>
          <a:bodyPr wrap="none" rtlCol="0">
            <a:spAutoFit/>
          </a:bodyPr>
          <a:lstStyle/>
          <a:p>
            <a:r>
              <a:rPr lang="en-CA" dirty="0"/>
              <a:t>5-11% MHHPA</a:t>
            </a:r>
          </a:p>
          <a:p>
            <a:r>
              <a:rPr lang="en-CA" dirty="0"/>
              <a:t>AMI-1</a:t>
            </a:r>
          </a:p>
          <a:p>
            <a:r>
              <a:rPr lang="en-CA" dirty="0"/>
              <a:t>110°C, 4 hours</a:t>
            </a:r>
          </a:p>
        </p:txBody>
      </p:sp>
      <p:graphicFrame>
        <p:nvGraphicFramePr>
          <p:cNvPr id="21" name="Chart 20"/>
          <p:cNvGraphicFramePr>
            <a:graphicFrameLocks/>
          </p:cNvGraphicFramePr>
          <p:nvPr/>
        </p:nvGraphicFramePr>
        <p:xfrm>
          <a:off x="2825928" y="2922741"/>
          <a:ext cx="6286707" cy="3529379"/>
        </p:xfrm>
        <a:graphic>
          <a:graphicData uri="http://schemas.openxmlformats.org/drawingml/2006/chart">
            <c:chart xmlns:c="http://schemas.openxmlformats.org/drawingml/2006/chart" xmlns:r="http://schemas.openxmlformats.org/officeDocument/2006/relationships" r:id="rId5"/>
          </a:graphicData>
        </a:graphic>
      </p:graphicFrame>
      <p:sp>
        <p:nvSpPr>
          <p:cNvPr id="2" name="Arrow: Down 1">
            <a:extLst>
              <a:ext uri="{FF2B5EF4-FFF2-40B4-BE49-F238E27FC236}">
                <a16:creationId xmlns:a16="http://schemas.microsoft.com/office/drawing/2014/main" id="{F3520D24-5390-4F6E-98EA-B68B13E963B7}"/>
              </a:ext>
            </a:extLst>
          </p:cNvPr>
          <p:cNvSpPr/>
          <p:nvPr/>
        </p:nvSpPr>
        <p:spPr>
          <a:xfrm rot="889871">
            <a:off x="5208466" y="2705099"/>
            <a:ext cx="252889" cy="838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24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0763B82-D182-40AD-8E2F-8FB0345C87C1}"/>
              </a:ext>
            </a:extLst>
          </p:cNvPr>
          <p:cNvGraphicFramePr>
            <a:graphicFrameLocks noGrp="1"/>
          </p:cNvGraphicFramePr>
          <p:nvPr>
            <p:extLst>
              <p:ext uri="{D42A27DB-BD31-4B8C-83A1-F6EECF244321}">
                <p14:modId xmlns:p14="http://schemas.microsoft.com/office/powerpoint/2010/main" val="2830639409"/>
              </p:ext>
            </p:extLst>
          </p:nvPr>
        </p:nvGraphicFramePr>
        <p:xfrm>
          <a:off x="0" y="0"/>
          <a:ext cx="9144000" cy="6238500"/>
        </p:xfrm>
        <a:graphic>
          <a:graphicData uri="http://schemas.openxmlformats.org/drawingml/2006/table">
            <a:tbl>
              <a:tblPr firstRow="1" firstCol="1" bandRow="1">
                <a:tableStyleId>{00A15C55-8517-42AA-B614-E9B94910E393}</a:tableStyleId>
              </a:tblPr>
              <a:tblGrid>
                <a:gridCol w="1849965">
                  <a:extLst>
                    <a:ext uri="{9D8B030D-6E8A-4147-A177-3AD203B41FA5}">
                      <a16:colId xmlns:a16="http://schemas.microsoft.com/office/drawing/2014/main" val="2744169945"/>
                    </a:ext>
                  </a:extLst>
                </a:gridCol>
                <a:gridCol w="1641474">
                  <a:extLst>
                    <a:ext uri="{9D8B030D-6E8A-4147-A177-3AD203B41FA5}">
                      <a16:colId xmlns:a16="http://schemas.microsoft.com/office/drawing/2014/main" val="1032336924"/>
                    </a:ext>
                  </a:extLst>
                </a:gridCol>
                <a:gridCol w="2162175">
                  <a:extLst>
                    <a:ext uri="{9D8B030D-6E8A-4147-A177-3AD203B41FA5}">
                      <a16:colId xmlns:a16="http://schemas.microsoft.com/office/drawing/2014/main" val="1092142640"/>
                    </a:ext>
                  </a:extLst>
                </a:gridCol>
                <a:gridCol w="1745193">
                  <a:extLst>
                    <a:ext uri="{9D8B030D-6E8A-4147-A177-3AD203B41FA5}">
                      <a16:colId xmlns:a16="http://schemas.microsoft.com/office/drawing/2014/main" val="3783437414"/>
                    </a:ext>
                  </a:extLst>
                </a:gridCol>
                <a:gridCol w="1745193">
                  <a:extLst>
                    <a:ext uri="{9D8B030D-6E8A-4147-A177-3AD203B41FA5}">
                      <a16:colId xmlns:a16="http://schemas.microsoft.com/office/drawing/2014/main" val="4013738678"/>
                    </a:ext>
                  </a:extLst>
                </a:gridCol>
              </a:tblGrid>
              <a:tr h="478468">
                <a:tc>
                  <a:txBody>
                    <a:bodyPr/>
                    <a:lstStyle/>
                    <a:p>
                      <a:pPr marL="0" marR="0" algn="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SH 208-20Q</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VQ92T0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VQ92T30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VQ92T30</a:t>
                      </a:r>
                      <a:endParaRPr lang="en-US" sz="20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+5% xs 65K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VQ92T50</a:t>
                      </a:r>
                      <a:endParaRPr lang="en-US" sz="20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+5% xs 65K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extLst>
                  <a:ext uri="{0D108BD9-81ED-4DB2-BD59-A6C34878D82A}">
                    <a16:rowId xmlns:a16="http://schemas.microsoft.com/office/drawing/2014/main" val="1959799864"/>
                  </a:ext>
                </a:extLst>
              </a:tr>
              <a:tr h="203122">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SH/vinyl ratio</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2.32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2.34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2.32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2.33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3443080969"/>
                  </a:ext>
                </a:extLst>
              </a:tr>
              <a:tr h="409631">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Tensile Strength (kPa)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5524.11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4923.25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4293.6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2816.47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3861668117"/>
                  </a:ext>
                </a:extLst>
              </a:tr>
              <a:tr h="271959">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Elongation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87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95.8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111.49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105.43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2548365523"/>
                  </a:ext>
                </a:extLst>
              </a:tr>
              <a:tr h="409631">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Total Energy (J/m)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284.75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248.89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288.53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163.51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843915618"/>
                  </a:ext>
                </a:extLst>
              </a:tr>
              <a:tr h="340795">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Tear Strength (N/mm)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4.9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3.54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3.46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3.17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1866136383"/>
                  </a:ext>
                </a:extLst>
              </a:tr>
              <a:tr h="340795">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Shore A Hardness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58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46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44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31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3526969877"/>
                  </a:ext>
                </a:extLst>
              </a:tr>
              <a:tr h="203122">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9.14E+05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4.61E+05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4.25E+05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2.22E+05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41041879"/>
                  </a:ext>
                </a:extLst>
              </a:tr>
              <a:tr h="203122">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7.28E+04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4.67E+04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3.56E+04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1.68E+04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3797996190"/>
                  </a:ext>
                </a:extLst>
              </a:tr>
              <a:tr h="134286">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tan delta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0.08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0.101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0.084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0.076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767287537"/>
                  </a:ext>
                </a:extLst>
              </a:tr>
              <a:tr h="271959">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Cure rate (Pa/s)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3.19E+05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8.04E+04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1.06E+05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tc>
                  <a:txBody>
                    <a:bodyPr/>
                    <a:lstStyle/>
                    <a:p>
                      <a:pPr marL="0" marR="0" algn="ctr">
                        <a:lnSpc>
                          <a:spcPct val="107000"/>
                        </a:lnSpc>
                        <a:spcBef>
                          <a:spcPts val="0"/>
                        </a:spcBef>
                        <a:spcAft>
                          <a:spcPts val="0"/>
                        </a:spcAft>
                      </a:pPr>
                      <a:r>
                        <a:rPr lang="en-CA" sz="2000">
                          <a:effectLst/>
                          <a:latin typeface="Arial" panose="020B0604020202020204" pitchFamily="34" charset="0"/>
                          <a:cs typeface="Arial" panose="020B0604020202020204" pitchFamily="34" charset="0"/>
                        </a:rPr>
                        <a:t>5.27E+04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ctr"/>
                </a:tc>
                <a:extLst>
                  <a:ext uri="{0D108BD9-81ED-4DB2-BD59-A6C34878D82A}">
                    <a16:rowId xmlns:a16="http://schemas.microsoft.com/office/drawing/2014/main" val="2441116158"/>
                  </a:ext>
                </a:extLst>
              </a:tr>
              <a:tr h="478468">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Appearance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Tough. Can be twisted.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Firm, can be twisted without break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nSpc>
                          <a:spcPct val="107000"/>
                        </a:lnSpc>
                        <a:spcBef>
                          <a:spcPts val="0"/>
                        </a:spcBef>
                        <a:spcAft>
                          <a:spcPts val="0"/>
                        </a:spcAft>
                      </a:pPr>
                      <a:r>
                        <a:rPr lang="en-CA" sz="2000">
                          <a:effectLst/>
                          <a:latin typeface="Arial" panose="020B0604020202020204" pitchFamily="34" charset="0"/>
                          <a:cs typeface="Arial" panose="020B0604020202020204" pitchFamily="34" charset="0"/>
                        </a:rPr>
                        <a:t>Break after twisting</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tc>
                  <a:txBody>
                    <a:bodyPr/>
                    <a:lstStyle/>
                    <a:p>
                      <a:pPr marL="0" marR="0">
                        <a:lnSpc>
                          <a:spcPct val="107000"/>
                        </a:lnSpc>
                        <a:spcBef>
                          <a:spcPts val="0"/>
                        </a:spcBef>
                        <a:spcAft>
                          <a:spcPts val="0"/>
                        </a:spcAft>
                      </a:pPr>
                      <a:r>
                        <a:rPr lang="en-CA" sz="2000" dirty="0">
                          <a:effectLst/>
                          <a:latin typeface="Arial" panose="020B0604020202020204" pitchFamily="34" charset="0"/>
                          <a:cs typeface="Arial" panose="020B0604020202020204" pitchFamily="34" charset="0"/>
                        </a:rPr>
                        <a:t>Soft, break upon twisting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6316" marR="26316" marT="0" marB="0" anchor="b"/>
                </a:tc>
                <a:extLst>
                  <a:ext uri="{0D108BD9-81ED-4DB2-BD59-A6C34878D82A}">
                    <a16:rowId xmlns:a16="http://schemas.microsoft.com/office/drawing/2014/main" val="1003563837"/>
                  </a:ext>
                </a:extLst>
              </a:tr>
            </a:tbl>
          </a:graphicData>
        </a:graphic>
      </p:graphicFrame>
      <p:grpSp>
        <p:nvGrpSpPr>
          <p:cNvPr id="6" name="Group 5">
            <a:extLst>
              <a:ext uri="{FF2B5EF4-FFF2-40B4-BE49-F238E27FC236}">
                <a16:creationId xmlns:a16="http://schemas.microsoft.com/office/drawing/2014/main" id="{9AAE20D5-F250-4AD8-AEAB-87FFFD74275F}"/>
              </a:ext>
            </a:extLst>
          </p:cNvPr>
          <p:cNvGrpSpPr/>
          <p:nvPr/>
        </p:nvGrpSpPr>
        <p:grpSpPr>
          <a:xfrm>
            <a:off x="143813" y="777025"/>
            <a:ext cx="9253471" cy="5990596"/>
            <a:chOff x="143813" y="777025"/>
            <a:chExt cx="9253471" cy="5990596"/>
          </a:xfrm>
        </p:grpSpPr>
        <p:sp>
          <p:nvSpPr>
            <p:cNvPr id="3" name="Oval 2">
              <a:extLst>
                <a:ext uri="{FF2B5EF4-FFF2-40B4-BE49-F238E27FC236}">
                  <a16:creationId xmlns:a16="http://schemas.microsoft.com/office/drawing/2014/main" id="{ABEF1A49-0DAF-4931-8FD0-A28C79AF0221}"/>
                </a:ext>
              </a:extLst>
            </p:cNvPr>
            <p:cNvSpPr/>
            <p:nvPr/>
          </p:nvSpPr>
          <p:spPr>
            <a:xfrm rot="5400000">
              <a:off x="-449574" y="2531658"/>
              <a:ext cx="5990596" cy="2481330"/>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35121B-FC9B-44BE-A253-B9E2D19E708A}"/>
                </a:ext>
              </a:extLst>
            </p:cNvPr>
            <p:cNvSpPr/>
            <p:nvPr/>
          </p:nvSpPr>
          <p:spPr>
            <a:xfrm>
              <a:off x="143813" y="6179895"/>
              <a:ext cx="9253471"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T groups lowers mechanical and rheological properties</a:t>
              </a:r>
            </a:p>
          </p:txBody>
        </p:sp>
      </p:grpSp>
    </p:spTree>
    <p:extLst>
      <p:ext uri="{BB962C8B-B14F-4D97-AF65-F5344CB8AC3E}">
        <p14:creationId xmlns:p14="http://schemas.microsoft.com/office/powerpoint/2010/main" val="142352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EC919B7-21B5-4433-8CD5-D3FD3CCDE207}"/>
              </a:ext>
            </a:extLst>
          </p:cNvPr>
          <p:cNvGraphicFramePr>
            <a:graphicFrameLocks noGrp="1"/>
          </p:cNvGraphicFramePr>
          <p:nvPr>
            <p:extLst>
              <p:ext uri="{D42A27DB-BD31-4B8C-83A1-F6EECF244321}">
                <p14:modId xmlns:p14="http://schemas.microsoft.com/office/powerpoint/2010/main" val="1511676973"/>
              </p:ext>
            </p:extLst>
          </p:nvPr>
        </p:nvGraphicFramePr>
        <p:xfrm>
          <a:off x="60101" y="2950378"/>
          <a:ext cx="7156361" cy="3030220"/>
        </p:xfrm>
        <a:graphic>
          <a:graphicData uri="http://schemas.openxmlformats.org/drawingml/2006/table">
            <a:tbl>
              <a:tblPr firstRow="1" firstCol="1" bandRow="1">
                <a:tableStyleId>{00A15C55-8517-42AA-B614-E9B94910E393}</a:tableStyleId>
              </a:tblPr>
              <a:tblGrid>
                <a:gridCol w="2343551">
                  <a:extLst>
                    <a:ext uri="{9D8B030D-6E8A-4147-A177-3AD203B41FA5}">
                      <a16:colId xmlns:a16="http://schemas.microsoft.com/office/drawing/2014/main" val="1484504905"/>
                    </a:ext>
                  </a:extLst>
                </a:gridCol>
                <a:gridCol w="1456352">
                  <a:extLst>
                    <a:ext uri="{9D8B030D-6E8A-4147-A177-3AD203B41FA5}">
                      <a16:colId xmlns:a16="http://schemas.microsoft.com/office/drawing/2014/main" val="370775384"/>
                    </a:ext>
                  </a:extLst>
                </a:gridCol>
                <a:gridCol w="1678229">
                  <a:extLst>
                    <a:ext uri="{9D8B030D-6E8A-4147-A177-3AD203B41FA5}">
                      <a16:colId xmlns:a16="http://schemas.microsoft.com/office/drawing/2014/main" val="2599599567"/>
                    </a:ext>
                  </a:extLst>
                </a:gridCol>
                <a:gridCol w="1678229">
                  <a:extLst>
                    <a:ext uri="{9D8B030D-6E8A-4147-A177-3AD203B41FA5}">
                      <a16:colId xmlns:a16="http://schemas.microsoft.com/office/drawing/2014/main" val="2738844779"/>
                    </a:ext>
                  </a:extLst>
                </a:gridCol>
              </a:tblGrid>
              <a:tr h="250719">
                <a:tc>
                  <a:txBody>
                    <a:bodyPr/>
                    <a:lstStyle/>
                    <a:p>
                      <a:pPr marL="0" marR="0" algn="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 Component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nchor="b"/>
                </a:tc>
                <a:tc>
                  <a:txBody>
                    <a:bodyPr/>
                    <a:lstStyle/>
                    <a:p>
                      <a:pPr marL="0" marR="0">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VQ 92 </a:t>
                      </a:r>
                    </a:p>
                    <a:p>
                      <a:pPr marL="0" marR="0">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1.07% vinyl</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nchor="b"/>
                </a:tc>
                <a:tc>
                  <a:txBody>
                    <a:bodyPr/>
                    <a:lstStyle/>
                    <a:p>
                      <a:pPr marL="0" marR="0">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VQ 93</a:t>
                      </a:r>
                    </a:p>
                    <a:p>
                      <a:pPr marL="0" marR="0">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1.62% vinyl</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nchor="b"/>
                </a:tc>
                <a:tc>
                  <a:txBody>
                    <a:bodyPr/>
                    <a:lstStyle/>
                    <a:p>
                      <a:pPr marL="0" marR="0">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VQ 94</a:t>
                      </a:r>
                    </a:p>
                    <a:p>
                      <a:pPr marL="0" marR="0">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2.15% vinyl</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nchor="b"/>
                </a:tc>
                <a:extLst>
                  <a:ext uri="{0D108BD9-81ED-4DB2-BD59-A6C34878D82A}">
                    <a16:rowId xmlns:a16="http://schemas.microsoft.com/office/drawing/2014/main" val="148394211"/>
                  </a:ext>
                </a:extLst>
              </a:tr>
              <a:tr h="250719">
                <a:tc>
                  <a:txBody>
                    <a:bodyPr/>
                    <a:lstStyle/>
                    <a:p>
                      <a:pPr marL="0" marR="0" algn="r">
                        <a:lnSpc>
                          <a:spcPct val="107000"/>
                        </a:lnSpc>
                        <a:spcBef>
                          <a:spcPts val="0"/>
                        </a:spcBef>
                        <a:spcAft>
                          <a:spcPts val="0"/>
                        </a:spcAft>
                      </a:pPr>
                      <a:r>
                        <a:rPr lang="en-CA" sz="2800">
                          <a:effectLst/>
                          <a:latin typeface="Arial" panose="020B0604020202020204" pitchFamily="34" charset="0"/>
                          <a:cs typeface="Arial" panose="020B0604020202020204" pitchFamily="34" charset="0"/>
                        </a:rPr>
                        <a:t>SH 208-30Q</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11%</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15%</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19%</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1868409204"/>
                  </a:ext>
                </a:extLst>
              </a:tr>
              <a:tr h="165758">
                <a:tc>
                  <a:txBody>
                    <a:bodyPr/>
                    <a:lstStyle/>
                    <a:p>
                      <a:pPr marL="0" marR="0" algn="r">
                        <a:lnSpc>
                          <a:spcPct val="107000"/>
                        </a:lnSpc>
                        <a:spcBef>
                          <a:spcPts val="0"/>
                        </a:spcBef>
                        <a:spcAft>
                          <a:spcPts val="0"/>
                        </a:spcAft>
                      </a:pPr>
                      <a:r>
                        <a:rPr lang="en-CA" sz="2800">
                          <a:effectLst/>
                          <a:latin typeface="Arial" panose="020B0604020202020204" pitchFamily="34" charset="0"/>
                          <a:cs typeface="Arial" panose="020B0604020202020204" pitchFamily="34" charset="0"/>
                        </a:rPr>
                        <a:t>65K</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55%</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52%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50%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4200962930"/>
                  </a:ext>
                </a:extLst>
              </a:tr>
              <a:tr h="165758">
                <a:tc>
                  <a:txBody>
                    <a:bodyPr/>
                    <a:lstStyle/>
                    <a:p>
                      <a:pPr marL="0" marR="0" algn="r">
                        <a:lnSpc>
                          <a:spcPct val="107000"/>
                        </a:lnSpc>
                        <a:spcBef>
                          <a:spcPts val="0"/>
                        </a:spcBef>
                        <a:spcAft>
                          <a:spcPts val="0"/>
                        </a:spcAft>
                      </a:pPr>
                      <a:r>
                        <a:rPr lang="en-CA" sz="2800">
                          <a:effectLst/>
                          <a:latin typeface="Arial" panose="020B0604020202020204" pitchFamily="34" charset="0"/>
                          <a:cs typeface="Arial" panose="020B0604020202020204" pitchFamily="34" charset="0"/>
                        </a:rPr>
                        <a:t>VQx</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34%</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32%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31%</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1814393861"/>
                  </a:ext>
                </a:extLst>
              </a:tr>
              <a:tr h="165758">
                <a:tc>
                  <a:txBody>
                    <a:bodyPr/>
                    <a:lstStyle/>
                    <a:p>
                      <a:pPr marL="0" marR="0" algn="r">
                        <a:lnSpc>
                          <a:spcPct val="107000"/>
                        </a:lnSpc>
                        <a:spcBef>
                          <a:spcPts val="0"/>
                        </a:spcBef>
                        <a:spcAft>
                          <a:spcPts val="0"/>
                        </a:spcAft>
                      </a:pPr>
                      <a:r>
                        <a:rPr lang="en-CA" sz="2800">
                          <a:effectLst/>
                          <a:latin typeface="Arial" panose="020B0604020202020204" pitchFamily="34" charset="0"/>
                          <a:cs typeface="Arial" panose="020B0604020202020204" pitchFamily="34" charset="0"/>
                        </a:rPr>
                        <a:t>TPO-L</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0.8%</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0.8%</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gn="ctr">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0.8%</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265461085"/>
                  </a:ext>
                </a:extLst>
              </a:tr>
            </a:tbl>
          </a:graphicData>
        </a:graphic>
      </p:graphicFrame>
      <p:sp>
        <p:nvSpPr>
          <p:cNvPr id="5" name="Title 4">
            <a:extLst>
              <a:ext uri="{FF2B5EF4-FFF2-40B4-BE49-F238E27FC236}">
                <a16:creationId xmlns:a16="http://schemas.microsoft.com/office/drawing/2014/main" id="{A782F170-E61B-45D0-BF08-84FD8976A4A8}"/>
              </a:ext>
            </a:extLst>
          </p:cNvPr>
          <p:cNvSpPr>
            <a:spLocks noGrp="1"/>
          </p:cNvSpPr>
          <p:nvPr>
            <p:ph type="title"/>
          </p:nvPr>
        </p:nvSpPr>
        <p:spPr/>
        <p:txBody>
          <a:bodyPr>
            <a:normAutofit/>
          </a:bodyPr>
          <a:lstStyle/>
          <a:p>
            <a:r>
              <a:rPr lang="en-US" sz="4000" dirty="0">
                <a:latin typeface="Arial" panose="020B0604020202020204" pitchFamily="34" charset="0"/>
              </a:rPr>
              <a:t>Vinyl Content VQ Resins (T=0)</a:t>
            </a:r>
          </a:p>
        </p:txBody>
      </p:sp>
      <p:grpSp>
        <p:nvGrpSpPr>
          <p:cNvPr id="6" name="Group 5">
            <a:extLst>
              <a:ext uri="{FF2B5EF4-FFF2-40B4-BE49-F238E27FC236}">
                <a16:creationId xmlns:a16="http://schemas.microsoft.com/office/drawing/2014/main" id="{6A176A7A-F8C9-41F4-971C-68D36EBA18EF}"/>
              </a:ext>
            </a:extLst>
          </p:cNvPr>
          <p:cNvGrpSpPr/>
          <p:nvPr/>
        </p:nvGrpSpPr>
        <p:grpSpPr>
          <a:xfrm>
            <a:off x="6368635" y="1291202"/>
            <a:ext cx="2673700" cy="2665831"/>
            <a:chOff x="3847080" y="3869852"/>
            <a:chExt cx="2644858" cy="2794928"/>
          </a:xfrm>
        </p:grpSpPr>
        <p:sp>
          <p:nvSpPr>
            <p:cNvPr id="7" name="TextBox 6">
              <a:extLst>
                <a:ext uri="{FF2B5EF4-FFF2-40B4-BE49-F238E27FC236}">
                  <a16:creationId xmlns:a16="http://schemas.microsoft.com/office/drawing/2014/main" id="{4C49E7F8-42CE-430C-84BE-59840C42B667}"/>
                </a:ext>
              </a:extLst>
            </p:cNvPr>
            <p:cNvSpPr txBox="1"/>
            <p:nvPr/>
          </p:nvSpPr>
          <p:spPr>
            <a:xfrm>
              <a:off x="5533293" y="3997785"/>
              <a:ext cx="298480" cy="48402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t>
              </a:r>
            </a:p>
          </p:txBody>
        </p:sp>
        <p:sp>
          <p:nvSpPr>
            <p:cNvPr id="8" name="TextBox 7">
              <a:extLst>
                <a:ext uri="{FF2B5EF4-FFF2-40B4-BE49-F238E27FC236}">
                  <a16:creationId xmlns:a16="http://schemas.microsoft.com/office/drawing/2014/main" id="{E5EEE7B3-6E05-416B-AC9F-DC5A88620381}"/>
                </a:ext>
              </a:extLst>
            </p:cNvPr>
            <p:cNvSpPr txBox="1"/>
            <p:nvPr/>
          </p:nvSpPr>
          <p:spPr>
            <a:xfrm>
              <a:off x="4774939" y="5279284"/>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a:t>
              </a:r>
            </a:p>
          </p:txBody>
        </p:sp>
        <p:sp>
          <p:nvSpPr>
            <p:cNvPr id="9" name="TextBox 8">
              <a:extLst>
                <a:ext uri="{FF2B5EF4-FFF2-40B4-BE49-F238E27FC236}">
                  <a16:creationId xmlns:a16="http://schemas.microsoft.com/office/drawing/2014/main" id="{2FD93C49-EF7F-4393-B57E-8F9ECDA9A311}"/>
                </a:ext>
              </a:extLst>
            </p:cNvPr>
            <p:cNvSpPr txBox="1"/>
            <p:nvPr/>
          </p:nvSpPr>
          <p:spPr>
            <a:xfrm>
              <a:off x="5750170" y="5202462"/>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0" name="TextBox 9">
              <a:extLst>
                <a:ext uri="{FF2B5EF4-FFF2-40B4-BE49-F238E27FC236}">
                  <a16:creationId xmlns:a16="http://schemas.microsoft.com/office/drawing/2014/main" id="{37005072-6762-4697-AD8F-1F8741425F72}"/>
                </a:ext>
              </a:extLst>
            </p:cNvPr>
            <p:cNvSpPr txBox="1"/>
            <p:nvPr/>
          </p:nvSpPr>
          <p:spPr>
            <a:xfrm>
              <a:off x="6139592" y="6180758"/>
              <a:ext cx="352346" cy="48402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graphicFrame>
          <p:nvGraphicFramePr>
            <p:cNvPr id="11" name="Object 10">
              <a:extLst>
                <a:ext uri="{FF2B5EF4-FFF2-40B4-BE49-F238E27FC236}">
                  <a16:creationId xmlns:a16="http://schemas.microsoft.com/office/drawing/2014/main" id="{5EA3622F-5D09-40AE-9BE1-18D09EDC7E69}"/>
                </a:ext>
              </a:extLst>
            </p:cNvPr>
            <p:cNvGraphicFramePr>
              <a:graphicFrameLocks noChangeAspect="1"/>
            </p:cNvGraphicFramePr>
            <p:nvPr>
              <p:extLst>
                <p:ext uri="{D42A27DB-BD31-4B8C-83A1-F6EECF244321}">
                  <p14:modId xmlns:p14="http://schemas.microsoft.com/office/powerpoint/2010/main" val="1792793576"/>
                </p:ext>
              </p:extLst>
            </p:nvPr>
          </p:nvGraphicFramePr>
          <p:xfrm>
            <a:off x="3847080" y="3869852"/>
            <a:ext cx="2435125" cy="2665216"/>
          </p:xfrm>
          <a:graphic>
            <a:graphicData uri="http://schemas.openxmlformats.org/presentationml/2006/ole">
              <mc:AlternateContent xmlns:mc="http://schemas.openxmlformats.org/markup-compatibility/2006">
                <mc:Choice xmlns:v="urn:schemas-microsoft-com:vml" Requires="v">
                  <p:oleObj spid="_x0000_s17456" name="ChemDoodle OLE" r:id="rId4" imgW="1612800" imgH="1765440" progId="CHEMDOODLEOLE.ChemDoodleEmbeddedObject.1">
                    <p:embed/>
                  </p:oleObj>
                </mc:Choice>
                <mc:Fallback>
                  <p:oleObj name="ChemDoodle OLE" r:id="rId4" imgW="1612800" imgH="1765440" progId="CHEMDOODLEOLE.ChemDoodleEmbeddedObject.1">
                    <p:embed/>
                    <p:pic>
                      <p:nvPicPr>
                        <p:cNvPr id="12" name="Object 11">
                          <a:extLst>
                            <a:ext uri="{FF2B5EF4-FFF2-40B4-BE49-F238E27FC236}">
                              <a16:creationId xmlns:a16="http://schemas.microsoft.com/office/drawing/2014/main" id="{B59844F6-84C6-4574-934F-6B2120D080A6}"/>
                            </a:ext>
                          </a:extLst>
                        </p:cNvPr>
                        <p:cNvPicPr/>
                        <p:nvPr/>
                      </p:nvPicPr>
                      <p:blipFill>
                        <a:blip r:embed="rId5"/>
                        <a:stretch>
                          <a:fillRect/>
                        </a:stretch>
                      </p:blipFill>
                      <p:spPr>
                        <a:xfrm>
                          <a:off x="3847080" y="3869852"/>
                          <a:ext cx="2435125" cy="2665216"/>
                        </a:xfrm>
                        <a:prstGeom prst="rect">
                          <a:avLst/>
                        </a:prstGeom>
                      </p:spPr>
                    </p:pic>
                  </p:oleObj>
                </mc:Fallback>
              </mc:AlternateContent>
            </a:graphicData>
          </a:graphic>
        </p:graphicFrame>
      </p:grpSp>
      <p:sp>
        <p:nvSpPr>
          <p:cNvPr id="12" name="TextBox 11">
            <a:extLst>
              <a:ext uri="{FF2B5EF4-FFF2-40B4-BE49-F238E27FC236}">
                <a16:creationId xmlns:a16="http://schemas.microsoft.com/office/drawing/2014/main" id="{D3A4B977-FD72-457F-A7C0-281F6D293DFA}"/>
              </a:ext>
            </a:extLst>
          </p:cNvPr>
          <p:cNvSpPr txBox="1"/>
          <p:nvPr/>
        </p:nvSpPr>
        <p:spPr>
          <a:xfrm>
            <a:off x="7706655" y="4008580"/>
            <a:ext cx="966931" cy="1200329"/>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d=0</a:t>
            </a:r>
          </a:p>
          <a:p>
            <a:r>
              <a:rPr lang="en-US" sz="3600" dirty="0">
                <a:latin typeface="Arial" panose="020B0604020202020204" pitchFamily="34" charset="0"/>
                <a:cs typeface="Arial" panose="020B0604020202020204" pitchFamily="34" charset="0"/>
              </a:rPr>
              <a:t>a/c</a:t>
            </a:r>
          </a:p>
        </p:txBody>
      </p:sp>
    </p:spTree>
    <p:extLst>
      <p:ext uri="{BB962C8B-B14F-4D97-AF65-F5344CB8AC3E}">
        <p14:creationId xmlns:p14="http://schemas.microsoft.com/office/powerpoint/2010/main" val="4109013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2F170-E61B-45D0-BF08-84FD8976A4A8}"/>
              </a:ext>
            </a:extLst>
          </p:cNvPr>
          <p:cNvSpPr>
            <a:spLocks noGrp="1"/>
          </p:cNvSpPr>
          <p:nvPr>
            <p:ph type="title"/>
          </p:nvPr>
        </p:nvSpPr>
        <p:spPr/>
        <p:txBody>
          <a:bodyPr>
            <a:normAutofit/>
          </a:bodyPr>
          <a:lstStyle/>
          <a:p>
            <a:r>
              <a:rPr lang="en-US" sz="4000" dirty="0">
                <a:latin typeface="Arial" panose="020B0604020202020204" pitchFamily="34" charset="0"/>
              </a:rPr>
              <a:t>Vinyl Content VQ Resins (T=0)</a:t>
            </a:r>
          </a:p>
        </p:txBody>
      </p:sp>
      <p:graphicFrame>
        <p:nvGraphicFramePr>
          <p:cNvPr id="2" name="Table 1">
            <a:extLst>
              <a:ext uri="{FF2B5EF4-FFF2-40B4-BE49-F238E27FC236}">
                <a16:creationId xmlns:a16="http://schemas.microsoft.com/office/drawing/2014/main" id="{95B8C7C7-4A47-429A-8A6C-93282E6BB203}"/>
              </a:ext>
            </a:extLst>
          </p:cNvPr>
          <p:cNvGraphicFramePr>
            <a:graphicFrameLocks noGrp="1"/>
          </p:cNvGraphicFramePr>
          <p:nvPr>
            <p:extLst>
              <p:ext uri="{D42A27DB-BD31-4B8C-83A1-F6EECF244321}">
                <p14:modId xmlns:p14="http://schemas.microsoft.com/office/powerpoint/2010/main" val="1391972131"/>
              </p:ext>
            </p:extLst>
          </p:nvPr>
        </p:nvGraphicFramePr>
        <p:xfrm>
          <a:off x="0" y="0"/>
          <a:ext cx="9144000" cy="6702937"/>
        </p:xfrm>
        <a:graphic>
          <a:graphicData uri="http://schemas.openxmlformats.org/drawingml/2006/table">
            <a:tbl>
              <a:tblPr firstRow="1" firstCol="1" bandRow="1">
                <a:tableStyleId>{00A15C55-8517-42AA-B614-E9B94910E393}</a:tableStyleId>
              </a:tblPr>
              <a:tblGrid>
                <a:gridCol w="2498501">
                  <a:extLst>
                    <a:ext uri="{9D8B030D-6E8A-4147-A177-3AD203B41FA5}">
                      <a16:colId xmlns:a16="http://schemas.microsoft.com/office/drawing/2014/main" val="3958498653"/>
                    </a:ext>
                  </a:extLst>
                </a:gridCol>
                <a:gridCol w="2356805">
                  <a:extLst>
                    <a:ext uri="{9D8B030D-6E8A-4147-A177-3AD203B41FA5}">
                      <a16:colId xmlns:a16="http://schemas.microsoft.com/office/drawing/2014/main" val="3912674828"/>
                    </a:ext>
                  </a:extLst>
                </a:gridCol>
                <a:gridCol w="2144347">
                  <a:extLst>
                    <a:ext uri="{9D8B030D-6E8A-4147-A177-3AD203B41FA5}">
                      <a16:colId xmlns:a16="http://schemas.microsoft.com/office/drawing/2014/main" val="2199393527"/>
                    </a:ext>
                  </a:extLst>
                </a:gridCol>
                <a:gridCol w="2144347">
                  <a:extLst>
                    <a:ext uri="{9D8B030D-6E8A-4147-A177-3AD203B41FA5}">
                      <a16:colId xmlns:a16="http://schemas.microsoft.com/office/drawing/2014/main" val="3666487284"/>
                    </a:ext>
                  </a:extLst>
                </a:gridCol>
              </a:tblGrid>
              <a:tr h="277948">
                <a:tc>
                  <a:txBody>
                    <a:bodyPr/>
                    <a:lstStyle/>
                    <a:p>
                      <a:pPr marL="0" marR="0" algn="r">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SH 208-30Q</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 92  (1.07%)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 93 (1.62%)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VQ94 (2.15%)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227372839"/>
                  </a:ext>
                </a:extLst>
              </a:tr>
              <a:tr h="2779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SH/vinyl ratio</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3.21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3.23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3.21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898167130"/>
                  </a:ext>
                </a:extLst>
              </a:tr>
              <a:tr h="55747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Tensile Strength (kPa)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3957.38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1642.08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2907.32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884901611"/>
                  </a:ext>
                </a:extLst>
              </a:tr>
              <a:tr h="2779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Elongation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156.51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65.09</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75.2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3513413500"/>
                  </a:ext>
                </a:extLst>
              </a:tr>
              <a:tr h="372135">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Total Energy (J/m)</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550.25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79.41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185.8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3479311992"/>
                  </a:ext>
                </a:extLst>
              </a:tr>
              <a:tr h="557470">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Tear Strength (N/mm)</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6.95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3.8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4.84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2125887607"/>
                  </a:ext>
                </a:extLst>
              </a:tr>
              <a:tr h="372135">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Shore A Hardness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44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50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56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1251823457"/>
                  </a:ext>
                </a:extLst>
              </a:tr>
              <a:tr h="268211">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G' (Pa)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4.71E+05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7.20E+05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1.26E+06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1381136060"/>
                  </a:ext>
                </a:extLst>
              </a:tr>
              <a:tr h="268211">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G" (Pa)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3.47E+04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4.35E+04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6.90E+04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4039445019"/>
                  </a:ext>
                </a:extLst>
              </a:tr>
              <a:tr h="268211">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tan delta</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0.074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0.06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0.055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4090196017"/>
                  </a:ext>
                </a:extLst>
              </a:tr>
              <a:tr h="27794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Cure rate (Pa/s)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1.21E+05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1.70E+05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1.84E+05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3934850618"/>
                  </a:ext>
                </a:extLst>
              </a:tr>
              <a:tr h="654698">
                <a:tc>
                  <a:txBody>
                    <a:bodyPr/>
                    <a:lstStyle/>
                    <a:p>
                      <a:pPr marL="0" marR="0">
                        <a:lnSpc>
                          <a:spcPct val="107000"/>
                        </a:lnSpc>
                        <a:spcBef>
                          <a:spcPts val="0"/>
                        </a:spcBef>
                        <a:spcAft>
                          <a:spcPts val="0"/>
                        </a:spcAft>
                      </a:pPr>
                      <a:r>
                        <a:rPr lang="en-CA" sz="2400">
                          <a:effectLst/>
                          <a:latin typeface="Arial" panose="020B0604020202020204" pitchFamily="34" charset="0"/>
                          <a:cs typeface="Arial" panose="020B0604020202020204" pitchFamily="34" charset="0"/>
                        </a:rPr>
                        <a:t>Appearance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a:txBody>
                    <a:bodyPr/>
                    <a:lstStyle/>
                    <a:p>
                      <a:pPr marL="0" marR="0">
                        <a:lnSpc>
                          <a:spcPct val="107000"/>
                        </a:lnSpc>
                        <a:spcBef>
                          <a:spcPts val="0"/>
                        </a:spcBef>
                        <a:spcAft>
                          <a:spcPts val="0"/>
                        </a:spcAft>
                      </a:pPr>
                      <a:r>
                        <a:rPr lang="en-CA" sz="2400" dirty="0">
                          <a:effectLst/>
                          <a:latin typeface="Arial" panose="020B0604020202020204" pitchFamily="34" charset="0"/>
                          <a:cs typeface="Arial" panose="020B0604020202020204" pitchFamily="34" charset="0"/>
                        </a:rPr>
                        <a:t>Very tough flexible, white opaque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solidFill>
                      <a:schemeClr val="accent6">
                        <a:lumMod val="20000"/>
                        <a:lumOff val="80000"/>
                      </a:schemeClr>
                    </a:solidFill>
                  </a:tcPr>
                </a:tc>
                <a:tc gridSpan="2">
                  <a:txBody>
                    <a:bodyPr/>
                    <a:lstStyle/>
                    <a:p>
                      <a:pPr marL="0" marR="0">
                        <a:lnSpc>
                          <a:spcPct val="107000"/>
                        </a:lnSpc>
                        <a:spcBef>
                          <a:spcPts val="0"/>
                        </a:spcBef>
                        <a:spcAft>
                          <a:spcPts val="0"/>
                        </a:spcAft>
                      </a:pPr>
                      <a:r>
                        <a:rPr lang="en-CA" sz="2800" dirty="0">
                          <a:effectLst/>
                          <a:latin typeface="Arial" panose="020B0604020202020204" pitchFamily="34" charset="0"/>
                          <a:cs typeface="Arial" panose="020B0604020202020204" pitchFamily="34" charset="0"/>
                        </a:rPr>
                        <a:t>breaks upon twisting</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tc hMerge="1">
                  <a:txBody>
                    <a:bodyPr/>
                    <a:lstStyle/>
                    <a:p>
                      <a:pPr marL="0" marR="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9772" marR="29772" marT="0" marB="0"/>
                </a:tc>
                <a:extLst>
                  <a:ext uri="{0D108BD9-81ED-4DB2-BD59-A6C34878D82A}">
                    <a16:rowId xmlns:a16="http://schemas.microsoft.com/office/drawing/2014/main" val="3300834737"/>
                  </a:ext>
                </a:extLst>
              </a:tr>
            </a:tbl>
          </a:graphicData>
        </a:graphic>
      </p:graphicFrame>
      <p:sp>
        <p:nvSpPr>
          <p:cNvPr id="13" name="Oval 12">
            <a:extLst>
              <a:ext uri="{FF2B5EF4-FFF2-40B4-BE49-F238E27FC236}">
                <a16:creationId xmlns:a16="http://schemas.microsoft.com/office/drawing/2014/main" id="{BFC49F2B-FE95-4F42-9EBE-1B2D648B4DC4}"/>
              </a:ext>
            </a:extLst>
          </p:cNvPr>
          <p:cNvSpPr/>
          <p:nvPr/>
        </p:nvSpPr>
        <p:spPr>
          <a:xfrm rot="5400000">
            <a:off x="-68760" y="1983274"/>
            <a:ext cx="6637058" cy="3322749"/>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17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BDB2D-896B-4523-A900-B90031A4FA91}"/>
              </a:ext>
            </a:extLst>
          </p:cNvPr>
          <p:cNvGraphicFramePr>
            <a:graphicFrameLocks noGrp="1"/>
          </p:cNvGraphicFramePr>
          <p:nvPr>
            <p:extLst>
              <p:ext uri="{D42A27DB-BD31-4B8C-83A1-F6EECF244321}">
                <p14:modId xmlns:p14="http://schemas.microsoft.com/office/powerpoint/2010/main" val="4074048943"/>
              </p:ext>
            </p:extLst>
          </p:nvPr>
        </p:nvGraphicFramePr>
        <p:xfrm>
          <a:off x="73625" y="1366223"/>
          <a:ext cx="8842847" cy="4872102"/>
        </p:xfrm>
        <a:graphic>
          <a:graphicData uri="http://schemas.openxmlformats.org/drawingml/2006/table">
            <a:tbl>
              <a:tblPr firstRow="1" firstCol="1" bandRow="1">
                <a:tableStyleId>{00A15C55-8517-42AA-B614-E9B94910E393}</a:tableStyleId>
              </a:tblPr>
              <a:tblGrid>
                <a:gridCol w="2947616">
                  <a:extLst>
                    <a:ext uri="{9D8B030D-6E8A-4147-A177-3AD203B41FA5}">
                      <a16:colId xmlns:a16="http://schemas.microsoft.com/office/drawing/2014/main" val="653920222"/>
                    </a:ext>
                  </a:extLst>
                </a:gridCol>
                <a:gridCol w="1965077">
                  <a:extLst>
                    <a:ext uri="{9D8B030D-6E8A-4147-A177-3AD203B41FA5}">
                      <a16:colId xmlns:a16="http://schemas.microsoft.com/office/drawing/2014/main" val="1024819033"/>
                    </a:ext>
                  </a:extLst>
                </a:gridCol>
                <a:gridCol w="1965077">
                  <a:extLst>
                    <a:ext uri="{9D8B030D-6E8A-4147-A177-3AD203B41FA5}">
                      <a16:colId xmlns:a16="http://schemas.microsoft.com/office/drawing/2014/main" val="1617264758"/>
                    </a:ext>
                  </a:extLst>
                </a:gridCol>
                <a:gridCol w="1965077">
                  <a:extLst>
                    <a:ext uri="{9D8B030D-6E8A-4147-A177-3AD203B41FA5}">
                      <a16:colId xmlns:a16="http://schemas.microsoft.com/office/drawing/2014/main" val="1258282438"/>
                    </a:ext>
                  </a:extLst>
                </a:gridCol>
              </a:tblGrid>
              <a:tr h="190500">
                <a:tc>
                  <a:txBody>
                    <a:bodyPr/>
                    <a:lstStyle/>
                    <a:p>
                      <a:pPr marL="0" marR="0" algn="r">
                        <a:lnSpc>
                          <a:spcPct val="107000"/>
                        </a:lnSpc>
                        <a:spcBef>
                          <a:spcPts val="0"/>
                        </a:spcBef>
                        <a:spcAft>
                          <a:spcPts val="0"/>
                        </a:spcAft>
                      </a:pPr>
                      <a:r>
                        <a:rPr lang="en-US" sz="2000">
                          <a:effectLst/>
                          <a:latin typeface="Arial" panose="020B0604020202020204" pitchFamily="34" charset="0"/>
                          <a:cs typeface="Arial" panose="020B0604020202020204" pitchFamily="34" charset="0"/>
                        </a:rPr>
                        <a:t> Component</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YL2-153A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YL2-153B</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b="1" kern="1200" dirty="0">
                          <a:solidFill>
                            <a:schemeClr val="lt1"/>
                          </a:solidFill>
                          <a:effectLst/>
                          <a:latin typeface="Arial" panose="020B0604020202020204" pitchFamily="34" charset="0"/>
                          <a:ea typeface="+mn-ea"/>
                          <a:cs typeface="Arial" panose="020B0604020202020204" pitchFamily="34" charset="0"/>
                        </a:rPr>
                        <a:t>YL4-10A</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5820813"/>
                  </a:ext>
                </a:extLst>
              </a:tr>
              <a:tr h="190500">
                <a:tc>
                  <a:txBody>
                    <a:bodyPr/>
                    <a:lstStyle/>
                    <a:p>
                      <a:pPr marL="0" marR="0" algn="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Proprietary MQT(SH)</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21.5%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15.1%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15.6%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833411"/>
                  </a:ext>
                </a:extLst>
              </a:tr>
              <a:tr h="190500">
                <a:tc>
                  <a:txBody>
                    <a:bodyPr/>
                    <a:lstStyle/>
                    <a:p>
                      <a:pPr marL="0" marR="0" algn="r">
                        <a:lnSpc>
                          <a:spcPct val="107000"/>
                        </a:lnSpc>
                        <a:spcBef>
                          <a:spcPts val="0"/>
                        </a:spcBef>
                        <a:spcAft>
                          <a:spcPts val="0"/>
                        </a:spcAft>
                      </a:pPr>
                      <a:r>
                        <a:rPr lang="en-US" sz="2000">
                          <a:effectLst/>
                          <a:latin typeface="Arial" panose="020B0604020202020204" pitchFamily="34" charset="0"/>
                          <a:cs typeface="Arial" panose="020B0604020202020204" pitchFamily="34" charset="0"/>
                        </a:rPr>
                        <a:t>65K</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42.3%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45.8%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51.7%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6715304"/>
                  </a:ext>
                </a:extLst>
              </a:tr>
              <a:tr h="190500">
                <a:tc>
                  <a:txBody>
                    <a:bodyPr/>
                    <a:lstStyle/>
                    <a:p>
                      <a:pPr marL="0" marR="0" algn="r">
                        <a:lnSpc>
                          <a:spcPct val="107000"/>
                        </a:lnSpc>
                        <a:spcBef>
                          <a:spcPts val="0"/>
                        </a:spcBef>
                        <a:spcAft>
                          <a:spcPts val="0"/>
                        </a:spcAft>
                      </a:pPr>
                      <a:r>
                        <a:rPr lang="en-US" sz="2000">
                          <a:effectLst/>
                          <a:latin typeface="Arial" panose="020B0604020202020204" pitchFamily="34" charset="0"/>
                          <a:cs typeface="Arial" panose="020B0604020202020204" pitchFamily="34" charset="0"/>
                        </a:rPr>
                        <a:t>VQT83-30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35.6%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38.6%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extLst>
                  <a:ext uri="{0D108BD9-81ED-4DB2-BD59-A6C34878D82A}">
                    <a16:rowId xmlns:a16="http://schemas.microsoft.com/office/drawing/2014/main" val="2621568780"/>
                  </a:ext>
                </a:extLst>
              </a:tr>
              <a:tr h="190500">
                <a:tc>
                  <a:txBody>
                    <a:bodyPr/>
                    <a:lstStyle/>
                    <a:p>
                      <a:pPr marL="0" marR="0" algn="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VQ92</a:t>
                      </a:r>
                    </a:p>
                  </a:txBody>
                  <a:tcPr marL="68580" marR="68580" marT="0" marB="0" anchor="b"/>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32.0%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1293114"/>
                  </a:ext>
                </a:extLst>
              </a:tr>
              <a:tr h="190500">
                <a:tc>
                  <a:txBody>
                    <a:bodyPr/>
                    <a:lstStyle/>
                    <a:p>
                      <a:pPr marL="0" marR="0" algn="r">
                        <a:lnSpc>
                          <a:spcPct val="107000"/>
                        </a:lnSpc>
                        <a:spcBef>
                          <a:spcPts val="0"/>
                        </a:spcBef>
                        <a:spcAft>
                          <a:spcPts val="0"/>
                        </a:spcAft>
                      </a:pPr>
                      <a:r>
                        <a:rPr lang="en-US" sz="2000">
                          <a:effectLst/>
                          <a:latin typeface="Arial" panose="020B0604020202020204" pitchFamily="34" charset="0"/>
                          <a:cs typeface="Arial" panose="020B0604020202020204" pitchFamily="34" charset="0"/>
                        </a:rPr>
                        <a:t>TPO-L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0.7%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31043409"/>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SH/vinyl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3.63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3.63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4.88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13988461"/>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Tensile Strength (kPa)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3,495.98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2,303.68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4027.13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9586916"/>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Elongation (%)</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99.07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55.87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202.96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20065880"/>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Total Energy (J/m)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262.95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104.34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762.75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1750914"/>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Tear Strength (N/mm)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6.81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5.33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8.19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68282454"/>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Shore A Hardness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55.00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53.00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46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5818580"/>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6.41E+05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1.20E+06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4.73E+05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5507247"/>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G" (Pa)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1.14E+05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5.23E+04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5.26E+04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37674001"/>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tan delta</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0.18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0.04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0.1112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52620021"/>
                  </a:ext>
                </a:extLst>
              </a:tr>
              <a:tr h="190500">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Cure rate (Pa/s)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latin typeface="Arial" panose="020B0604020202020204" pitchFamily="34" charset="0"/>
                          <a:cs typeface="Arial" panose="020B0604020202020204" pitchFamily="34" charset="0"/>
                        </a:rPr>
                        <a:t>8.65E+04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2.87E+05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7.62E+04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6993584"/>
                  </a:ext>
                </a:extLst>
              </a:tr>
            </a:tbl>
          </a:graphicData>
        </a:graphic>
      </p:graphicFrame>
      <p:sp>
        <p:nvSpPr>
          <p:cNvPr id="5" name="Title 4">
            <a:extLst>
              <a:ext uri="{FF2B5EF4-FFF2-40B4-BE49-F238E27FC236}">
                <a16:creationId xmlns:a16="http://schemas.microsoft.com/office/drawing/2014/main" id="{550F755F-EEB5-440E-98E4-C18FA112D344}"/>
              </a:ext>
            </a:extLst>
          </p:cNvPr>
          <p:cNvSpPr>
            <a:spLocks noGrp="1"/>
          </p:cNvSpPr>
          <p:nvPr>
            <p:ph type="title"/>
          </p:nvPr>
        </p:nvSpPr>
        <p:spPr/>
        <p:txBody>
          <a:bodyPr>
            <a:normAutofit/>
          </a:bodyPr>
          <a:lstStyle/>
          <a:p>
            <a:r>
              <a:rPr lang="en-US" sz="4400" dirty="0">
                <a:latin typeface="Arial" panose="020B0604020202020204" pitchFamily="34" charset="0"/>
              </a:rPr>
              <a:t>3D Printing </a:t>
            </a:r>
          </a:p>
        </p:txBody>
      </p:sp>
      <p:sp>
        <p:nvSpPr>
          <p:cNvPr id="6" name="Oval 5">
            <a:extLst>
              <a:ext uri="{FF2B5EF4-FFF2-40B4-BE49-F238E27FC236}">
                <a16:creationId xmlns:a16="http://schemas.microsoft.com/office/drawing/2014/main" id="{B8EBD3B0-B701-4F1E-9241-49E67DFF3841}"/>
              </a:ext>
            </a:extLst>
          </p:cNvPr>
          <p:cNvSpPr/>
          <p:nvPr/>
        </p:nvSpPr>
        <p:spPr>
          <a:xfrm rot="5400000">
            <a:off x="4724400" y="2904190"/>
            <a:ext cx="5683875" cy="1798750"/>
          </a:xfrm>
          <a:prstGeom prst="ellipse">
            <a:avLst/>
          </a:prstGeom>
          <a:noFill/>
          <a:ln w="38100"/>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58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D mercapto printing-Manually hold UV light-2">
            <a:hlinkClick r:id="" action="ppaction://media"/>
            <a:extLst>
              <a:ext uri="{FF2B5EF4-FFF2-40B4-BE49-F238E27FC236}">
                <a16:creationId xmlns:a16="http://schemas.microsoft.com/office/drawing/2014/main" id="{F082C576-AC07-49EF-AC57-EEE124962C6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1189" y="885959"/>
            <a:ext cx="7130603" cy="5347953"/>
          </a:xfrm>
          <a:prstGeom prst="rect">
            <a:avLst/>
          </a:prstGeom>
        </p:spPr>
      </p:pic>
    </p:spTree>
    <p:extLst>
      <p:ext uri="{BB962C8B-B14F-4D97-AF65-F5344CB8AC3E}">
        <p14:creationId xmlns:p14="http://schemas.microsoft.com/office/powerpoint/2010/main" val="38120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BBB20F-F1D7-46FA-94E5-A0D8EF00B5BA}"/>
              </a:ext>
            </a:extLst>
          </p:cNvPr>
          <p:cNvPicPr>
            <a:picLocks noChangeAspect="1"/>
          </p:cNvPicPr>
          <p:nvPr/>
        </p:nvPicPr>
        <p:blipFill rotWithShape="1">
          <a:blip r:embed="rId2">
            <a:extLst>
              <a:ext uri="{28A0092B-C50C-407E-A947-70E740481C1C}">
                <a14:useLocalDpi xmlns:a14="http://schemas.microsoft.com/office/drawing/2010/main" val="0"/>
              </a:ext>
            </a:extLst>
          </a:blip>
          <a:srcRect r="7096"/>
          <a:stretch/>
        </p:blipFill>
        <p:spPr>
          <a:xfrm>
            <a:off x="17399" y="0"/>
            <a:ext cx="4612306" cy="6619520"/>
          </a:xfrm>
          <a:prstGeom prst="rect">
            <a:avLst/>
          </a:prstGeom>
        </p:spPr>
      </p:pic>
      <p:pic>
        <p:nvPicPr>
          <p:cNvPr id="6" name="Picture 5">
            <a:extLst>
              <a:ext uri="{FF2B5EF4-FFF2-40B4-BE49-F238E27FC236}">
                <a16:creationId xmlns:a16="http://schemas.microsoft.com/office/drawing/2014/main" id="{34B7D09B-86AC-4DC8-ACF2-1F02EC5BD48C}"/>
              </a:ext>
            </a:extLst>
          </p:cNvPr>
          <p:cNvPicPr>
            <a:picLocks noChangeAspect="1"/>
          </p:cNvPicPr>
          <p:nvPr/>
        </p:nvPicPr>
        <p:blipFill rotWithShape="1">
          <a:blip r:embed="rId3">
            <a:extLst>
              <a:ext uri="{28A0092B-C50C-407E-A947-70E740481C1C}">
                <a14:useLocalDpi xmlns:a14="http://schemas.microsoft.com/office/drawing/2010/main" val="0"/>
              </a:ext>
            </a:extLst>
          </a:blip>
          <a:srcRect l="22204" b="7102"/>
          <a:stretch/>
        </p:blipFill>
        <p:spPr>
          <a:xfrm>
            <a:off x="4629705" y="0"/>
            <a:ext cx="4514295" cy="4043012"/>
          </a:xfrm>
          <a:prstGeom prst="rect">
            <a:avLst/>
          </a:prstGeom>
        </p:spPr>
      </p:pic>
      <p:pic>
        <p:nvPicPr>
          <p:cNvPr id="10" name="Picture 9">
            <a:extLst>
              <a:ext uri="{FF2B5EF4-FFF2-40B4-BE49-F238E27FC236}">
                <a16:creationId xmlns:a16="http://schemas.microsoft.com/office/drawing/2014/main" id="{E2B7751B-AA4D-406A-802B-B5111F6A083B}"/>
              </a:ext>
            </a:extLst>
          </p:cNvPr>
          <p:cNvPicPr>
            <a:picLocks noChangeAspect="1"/>
          </p:cNvPicPr>
          <p:nvPr/>
        </p:nvPicPr>
        <p:blipFill rotWithShape="1">
          <a:blip r:embed="rId4">
            <a:extLst>
              <a:ext uri="{28A0092B-C50C-407E-A947-70E740481C1C}">
                <a14:useLocalDpi xmlns:a14="http://schemas.microsoft.com/office/drawing/2010/main" val="0"/>
              </a:ext>
            </a:extLst>
          </a:blip>
          <a:srcRect t="24483"/>
          <a:stretch/>
        </p:blipFill>
        <p:spPr>
          <a:xfrm>
            <a:off x="4549094" y="4053717"/>
            <a:ext cx="4549092" cy="2576508"/>
          </a:xfrm>
          <a:prstGeom prst="rect">
            <a:avLst/>
          </a:prstGeom>
        </p:spPr>
      </p:pic>
    </p:spTree>
    <p:extLst>
      <p:ext uri="{BB962C8B-B14F-4D97-AF65-F5344CB8AC3E}">
        <p14:creationId xmlns:p14="http://schemas.microsoft.com/office/powerpoint/2010/main" val="235274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F9A13A-8FB0-40A0-99BB-0C12C4BCD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7069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643AB-46B0-4880-BC7C-C081434C7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508"/>
            <a:ext cx="7211192" cy="5408394"/>
          </a:xfrm>
          <a:prstGeom prst="rect">
            <a:avLst/>
          </a:prstGeom>
        </p:spPr>
      </p:pic>
    </p:spTree>
    <p:extLst>
      <p:ext uri="{BB962C8B-B14F-4D97-AF65-F5344CB8AC3E}">
        <p14:creationId xmlns:p14="http://schemas.microsoft.com/office/powerpoint/2010/main" val="1031975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4E0D-419A-4285-A521-6676188BC9EC}"/>
              </a:ext>
            </a:extLst>
          </p:cNvPr>
          <p:cNvSpPr>
            <a:spLocks noGrp="1"/>
          </p:cNvSpPr>
          <p:nvPr>
            <p:ph type="title"/>
          </p:nvPr>
        </p:nvSpPr>
        <p:spPr/>
        <p:txBody>
          <a:bodyPr>
            <a:normAutofit/>
          </a:bodyPr>
          <a:lstStyle/>
          <a:p>
            <a:r>
              <a:rPr lang="en-US" sz="4400" dirty="0">
                <a:latin typeface="Arial" panose="020B0604020202020204" pitchFamily="34" charset="0"/>
              </a:rPr>
              <a:t>Conclusions</a:t>
            </a:r>
          </a:p>
        </p:txBody>
      </p:sp>
      <p:sp>
        <p:nvSpPr>
          <p:cNvPr id="3" name="Rectangle 2">
            <a:extLst>
              <a:ext uri="{FF2B5EF4-FFF2-40B4-BE49-F238E27FC236}">
                <a16:creationId xmlns:a16="http://schemas.microsoft.com/office/drawing/2014/main" id="{504A0BBB-2BF0-41D4-B1B5-1781BA7810B2}"/>
              </a:ext>
            </a:extLst>
          </p:cNvPr>
          <p:cNvSpPr/>
          <p:nvPr/>
        </p:nvSpPr>
        <p:spPr>
          <a:xfrm>
            <a:off x="193182" y="1610948"/>
            <a:ext cx="8895009" cy="5509200"/>
          </a:xfrm>
          <a:prstGeom prst="rect">
            <a:avLst/>
          </a:prstGeom>
        </p:spPr>
        <p:txBody>
          <a:bodyPr wrap="square">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MQT(SH) resin: more than -30Q unusable. T groups lower viscosity, but hardness and toughness suffer quickly. </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VTQ resin: M/Q ratios of 0.8 are best.</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SH/vinyl: is critical. Up to 17% VQ resin is ok.</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65K: gives elongation and tear strength but a large reduction of hardness and tensile strength. 5% or less excess. </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Increasing the vinyl content of 65K improved tensile strength, tear strength and flexibility. </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976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4E0D-419A-4285-A521-6676188BC9EC}"/>
              </a:ext>
            </a:extLst>
          </p:cNvPr>
          <p:cNvSpPr>
            <a:spLocks noGrp="1"/>
          </p:cNvSpPr>
          <p:nvPr>
            <p:ph type="title"/>
          </p:nvPr>
        </p:nvSpPr>
        <p:spPr/>
        <p:txBody>
          <a:bodyPr>
            <a:normAutofit/>
          </a:bodyPr>
          <a:lstStyle/>
          <a:p>
            <a:r>
              <a:rPr lang="en-US" sz="4400" dirty="0">
                <a:latin typeface="Arial" panose="020B0604020202020204" pitchFamily="34" charset="0"/>
              </a:rPr>
              <a:t>Conclusions</a:t>
            </a:r>
          </a:p>
        </p:txBody>
      </p:sp>
      <p:sp>
        <p:nvSpPr>
          <p:cNvPr id="3" name="Rectangle 2">
            <a:extLst>
              <a:ext uri="{FF2B5EF4-FFF2-40B4-BE49-F238E27FC236}">
                <a16:creationId xmlns:a16="http://schemas.microsoft.com/office/drawing/2014/main" id="{504A0BBB-2BF0-41D4-B1B5-1781BA7810B2}"/>
              </a:ext>
            </a:extLst>
          </p:cNvPr>
          <p:cNvSpPr/>
          <p:nvPr/>
        </p:nvSpPr>
        <p:spPr>
          <a:xfrm>
            <a:off x="193182" y="1610948"/>
            <a:ext cx="8895009" cy="4031873"/>
          </a:xfrm>
          <a:prstGeom prst="rect">
            <a:avLst/>
          </a:prstGeom>
        </p:spPr>
        <p:txBody>
          <a:bodyPr wrap="square">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We developed formulations which were:</a:t>
            </a:r>
          </a:p>
          <a:p>
            <a:pPr marL="742950" lvl="1"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up to 200% elongation</a:t>
            </a:r>
          </a:p>
          <a:p>
            <a:pPr marL="742950" lvl="1"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Shore A hardness of 59</a:t>
            </a:r>
          </a:p>
          <a:p>
            <a:pPr marL="742950" lvl="1"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Tear Strength of 8</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Further optimization of this work into a commercial product will be guided by the conclusions on this report and customer’s needs.  </a:t>
            </a:r>
          </a:p>
        </p:txBody>
      </p:sp>
    </p:spTree>
    <p:extLst>
      <p:ext uri="{BB962C8B-B14F-4D97-AF65-F5344CB8AC3E}">
        <p14:creationId xmlns:p14="http://schemas.microsoft.com/office/powerpoint/2010/main" val="67594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838200" y="2286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400" b="1" dirty="0">
                <a:latin typeface="Arial" panose="020B0604020202020204" pitchFamily="34" charset="0"/>
                <a:cs typeface="Arial" panose="020B0604020202020204" pitchFamily="34" charset="0"/>
              </a:rPr>
              <a:t>Silicone/ Organic Epoxy Hybrid System</a:t>
            </a:r>
          </a:p>
        </p:txBody>
      </p:sp>
      <p:grpSp>
        <p:nvGrpSpPr>
          <p:cNvPr id="7" name="Group 6"/>
          <p:cNvGrpSpPr/>
          <p:nvPr/>
        </p:nvGrpSpPr>
        <p:grpSpPr>
          <a:xfrm>
            <a:off x="228600" y="1219200"/>
            <a:ext cx="2194564" cy="1999492"/>
            <a:chOff x="381000" y="1828800"/>
            <a:chExt cx="2194564" cy="199949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28800"/>
              <a:ext cx="2194564" cy="1999492"/>
            </a:xfrm>
            <a:prstGeom prst="rect">
              <a:avLst/>
            </a:prstGeom>
          </p:spPr>
        </p:pic>
        <p:sp>
          <p:nvSpPr>
            <p:cNvPr id="6" name="TextBox 5"/>
            <p:cNvSpPr txBox="1"/>
            <p:nvPr/>
          </p:nvSpPr>
          <p:spPr>
            <a:xfrm>
              <a:off x="1149320" y="2438400"/>
              <a:ext cx="298480" cy="338554"/>
            </a:xfrm>
            <a:prstGeom prst="rect">
              <a:avLst/>
            </a:prstGeom>
            <a:noFill/>
          </p:spPr>
          <p:txBody>
            <a:bodyPr wrap="none" rtlCol="0">
              <a:spAutoFit/>
            </a:bodyPr>
            <a:lstStyle/>
            <a:p>
              <a:r>
                <a:rPr lang="en-CA" sz="1600" dirty="0">
                  <a:latin typeface="Arial" panose="020B0604020202020204" pitchFamily="34" charset="0"/>
                  <a:cs typeface="Arial" panose="020B0604020202020204" pitchFamily="34" charset="0"/>
                </a:rPr>
                <a:t>1</a:t>
              </a:r>
            </a:p>
          </p:txBody>
        </p:sp>
        <p:sp>
          <p:nvSpPr>
            <p:cNvPr id="9" name="TextBox 8"/>
            <p:cNvSpPr txBox="1"/>
            <p:nvPr/>
          </p:nvSpPr>
          <p:spPr>
            <a:xfrm>
              <a:off x="1600200" y="2438400"/>
              <a:ext cx="298480" cy="338554"/>
            </a:xfrm>
            <a:prstGeom prst="rect">
              <a:avLst/>
            </a:prstGeom>
            <a:noFill/>
          </p:spPr>
          <p:txBody>
            <a:bodyPr wrap="none" rtlCol="0">
              <a:spAutoFit/>
            </a:bodyPr>
            <a:lstStyle/>
            <a:p>
              <a:r>
                <a:rPr lang="en-CA" sz="1600" dirty="0">
                  <a:latin typeface="Arial" panose="020B0604020202020204" pitchFamily="34" charset="0"/>
                  <a:cs typeface="Arial" panose="020B0604020202020204" pitchFamily="34" charset="0"/>
                </a:rPr>
                <a:t>8</a:t>
              </a:r>
            </a:p>
          </p:txBody>
        </p:sp>
        <p:sp>
          <p:nvSpPr>
            <p:cNvPr id="10" name="TextBox 9"/>
            <p:cNvSpPr txBox="1"/>
            <p:nvPr/>
          </p:nvSpPr>
          <p:spPr>
            <a:xfrm>
              <a:off x="1981200" y="2438400"/>
              <a:ext cx="298480" cy="338554"/>
            </a:xfrm>
            <a:prstGeom prst="rect">
              <a:avLst/>
            </a:prstGeom>
            <a:noFill/>
          </p:spPr>
          <p:txBody>
            <a:bodyPr wrap="none" rtlCol="0">
              <a:spAutoFit/>
            </a:bodyPr>
            <a:lstStyle/>
            <a:p>
              <a:r>
                <a:rPr lang="en-CA" sz="1600" dirty="0">
                  <a:latin typeface="Arial" panose="020B0604020202020204" pitchFamily="34" charset="0"/>
                  <a:cs typeface="Arial" panose="020B0604020202020204" pitchFamily="34" charset="0"/>
                </a:rPr>
                <a:t>3</a:t>
              </a:r>
            </a:p>
          </p:txBody>
        </p:sp>
        <p:sp>
          <p:nvSpPr>
            <p:cNvPr id="12" name="TextBox 11"/>
            <p:cNvSpPr txBox="1"/>
            <p:nvPr/>
          </p:nvSpPr>
          <p:spPr>
            <a:xfrm>
              <a:off x="2209800" y="3471446"/>
              <a:ext cx="298480" cy="338554"/>
            </a:xfrm>
            <a:prstGeom prst="rect">
              <a:avLst/>
            </a:prstGeom>
            <a:noFill/>
          </p:spPr>
          <p:txBody>
            <a:bodyPr wrap="none" rtlCol="0">
              <a:spAutoFit/>
            </a:bodyPr>
            <a:lstStyle/>
            <a:p>
              <a:r>
                <a:rPr lang="en-CA" sz="1600" dirty="0">
                  <a:latin typeface="Arial" panose="020B0604020202020204" pitchFamily="34" charset="0"/>
                  <a:cs typeface="Arial" panose="020B0604020202020204" pitchFamily="34" charset="0"/>
                </a:rPr>
                <a:t>8</a:t>
              </a:r>
            </a:p>
          </p:txBody>
        </p:sp>
      </p:grpSp>
      <p:cxnSp>
        <p:nvCxnSpPr>
          <p:cNvPr id="13" name="Straight Arrow Connector 12"/>
          <p:cNvCxnSpPr/>
          <p:nvPr/>
        </p:nvCxnSpPr>
        <p:spPr>
          <a:xfrm>
            <a:off x="97295" y="3733800"/>
            <a:ext cx="1143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095" y="3828211"/>
            <a:ext cx="2874505" cy="1477328"/>
          </a:xfrm>
          <a:prstGeom prst="rect">
            <a:avLst/>
          </a:prstGeom>
          <a:noFill/>
        </p:spPr>
        <p:txBody>
          <a:bodyPr wrap="none" rtlCol="0">
            <a:spAutoFit/>
          </a:bodyPr>
          <a:lstStyle/>
          <a:p>
            <a:r>
              <a:rPr lang="en-CA" dirty="0"/>
              <a:t>32-53% D.E.R. 671-X75</a:t>
            </a:r>
          </a:p>
          <a:p>
            <a:r>
              <a:rPr lang="en-CA" dirty="0"/>
              <a:t>17-23% MHHPA</a:t>
            </a:r>
          </a:p>
          <a:p>
            <a:r>
              <a:rPr lang="en-CA" dirty="0"/>
              <a:t>1% AMI-1</a:t>
            </a:r>
          </a:p>
          <a:p>
            <a:r>
              <a:rPr lang="en-CA" dirty="0"/>
              <a:t>0.2% reactive defoamer</a:t>
            </a:r>
          </a:p>
          <a:p>
            <a:r>
              <a:rPr lang="en-CA" dirty="0"/>
              <a:t>110°C, 4 hours</a:t>
            </a:r>
          </a:p>
        </p:txBody>
      </p:sp>
      <p:graphicFrame>
        <p:nvGraphicFramePr>
          <p:cNvPr id="15" name="Content Placeholder 6"/>
          <p:cNvGraphicFramePr>
            <a:graphicFrameLocks/>
          </p:cNvGraphicFramePr>
          <p:nvPr/>
        </p:nvGraphicFramePr>
        <p:xfrm>
          <a:off x="2743200" y="2293778"/>
          <a:ext cx="6295253" cy="367468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63690" y="3320534"/>
            <a:ext cx="909223" cy="369332"/>
          </a:xfrm>
          <a:prstGeom prst="rect">
            <a:avLst/>
          </a:prstGeom>
          <a:noFill/>
        </p:spPr>
        <p:txBody>
          <a:bodyPr wrap="none" rtlCol="0">
            <a:spAutoFit/>
          </a:bodyPr>
          <a:lstStyle/>
          <a:p>
            <a:r>
              <a:rPr lang="en-CA" dirty="0"/>
              <a:t>0-50%</a:t>
            </a:r>
          </a:p>
        </p:txBody>
      </p:sp>
      <p:sp>
        <p:nvSpPr>
          <p:cNvPr id="17" name="Arrow: Down 16">
            <a:extLst>
              <a:ext uri="{FF2B5EF4-FFF2-40B4-BE49-F238E27FC236}">
                <a16:creationId xmlns:a16="http://schemas.microsoft.com/office/drawing/2014/main" id="{453FF46A-E823-4E03-B2A2-1EF78419BD17}"/>
              </a:ext>
            </a:extLst>
          </p:cNvPr>
          <p:cNvSpPr/>
          <p:nvPr/>
        </p:nvSpPr>
        <p:spPr>
          <a:xfrm rot="19645760">
            <a:off x="5176230" y="3726517"/>
            <a:ext cx="252889" cy="838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85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0836"/>
            <a:ext cx="9144000" cy="6858001"/>
          </a:xfrm>
        </p:spPr>
      </p:pic>
      <p:sp>
        <p:nvSpPr>
          <p:cNvPr id="5" name="TextBox 4"/>
          <p:cNvSpPr txBox="1"/>
          <p:nvPr/>
        </p:nvSpPr>
        <p:spPr>
          <a:xfrm>
            <a:off x="4343400" y="1543051"/>
            <a:ext cx="1885950" cy="1615827"/>
          </a:xfrm>
          <a:prstGeom prst="rect">
            <a:avLst/>
          </a:prstGeom>
          <a:noFill/>
        </p:spPr>
        <p:txBody>
          <a:bodyPr wrap="square" rtlCol="0">
            <a:spAutoFit/>
          </a:bodyPr>
          <a:lstStyle/>
          <a:p>
            <a:r>
              <a:rPr lang="en-CA" sz="4950" dirty="0">
                <a:solidFill>
                  <a:schemeClr val="bg1">
                    <a:lumMod val="85000"/>
                  </a:schemeClr>
                </a:solidFill>
                <a:latin typeface="Annie BTN" panose="030C0506040109040306" pitchFamily="66" charset="0"/>
              </a:rPr>
              <a:t>Thank</a:t>
            </a:r>
          </a:p>
          <a:p>
            <a:r>
              <a:rPr lang="en-CA" sz="4950" dirty="0">
                <a:solidFill>
                  <a:schemeClr val="bg1">
                    <a:lumMod val="85000"/>
                  </a:schemeClr>
                </a:solidFill>
                <a:latin typeface="Annie BTN" panose="030C0506040109040306" pitchFamily="66" charset="0"/>
              </a:rPr>
              <a:t>You</a:t>
            </a:r>
          </a:p>
        </p:txBody>
      </p:sp>
    </p:spTree>
    <p:extLst>
      <p:ext uri="{BB962C8B-B14F-4D97-AF65-F5344CB8AC3E}">
        <p14:creationId xmlns:p14="http://schemas.microsoft.com/office/powerpoint/2010/main" val="125211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6200" y="1600200"/>
            <a:ext cx="2373167" cy="2694437"/>
            <a:chOff x="128136" y="1480066"/>
            <a:chExt cx="2373167" cy="2694437"/>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136" y="1480066"/>
              <a:ext cx="2231141" cy="2694437"/>
            </a:xfrm>
            <a:prstGeom prst="rect">
              <a:avLst/>
            </a:prstGeom>
          </p:spPr>
        </p:pic>
        <p:sp>
          <p:nvSpPr>
            <p:cNvPr id="7" name="TextBox 6"/>
            <p:cNvSpPr txBox="1"/>
            <p:nvPr/>
          </p:nvSpPr>
          <p:spPr>
            <a:xfrm>
              <a:off x="849006" y="2130623"/>
              <a:ext cx="284052" cy="307777"/>
            </a:xfrm>
            <a:prstGeom prst="rect">
              <a:avLst/>
            </a:prstGeom>
            <a:noFill/>
          </p:spPr>
          <p:txBody>
            <a:bodyPr wrap="none" rtlCol="0">
              <a:spAutoFit/>
            </a:bodyPr>
            <a:lstStyle/>
            <a:p>
              <a:r>
                <a:rPr lang="en-CA" sz="1400" dirty="0">
                  <a:latin typeface="Arial" panose="020B0604020202020204" pitchFamily="34" charset="0"/>
                  <a:cs typeface="Arial" panose="020B0604020202020204" pitchFamily="34" charset="0"/>
                </a:rPr>
                <a:t>1</a:t>
              </a:r>
            </a:p>
          </p:txBody>
        </p:sp>
        <p:sp>
          <p:nvSpPr>
            <p:cNvPr id="8" name="TextBox 7"/>
            <p:cNvSpPr txBox="1"/>
            <p:nvPr/>
          </p:nvSpPr>
          <p:spPr>
            <a:xfrm>
              <a:off x="1173193" y="2130623"/>
              <a:ext cx="383438" cy="307777"/>
            </a:xfrm>
            <a:prstGeom prst="rect">
              <a:avLst/>
            </a:prstGeom>
            <a:noFill/>
          </p:spPr>
          <p:txBody>
            <a:bodyPr wrap="none" rtlCol="0">
              <a:spAutoFit/>
            </a:bodyPr>
            <a:lstStyle/>
            <a:p>
              <a:r>
                <a:rPr lang="en-CA" sz="1400" dirty="0">
                  <a:latin typeface="Arial" panose="020B0604020202020204" pitchFamily="34" charset="0"/>
                  <a:cs typeface="Arial" panose="020B0604020202020204" pitchFamily="34" charset="0"/>
                </a:rPr>
                <a:t>32</a:t>
              </a:r>
            </a:p>
          </p:txBody>
        </p:sp>
        <p:sp>
          <p:nvSpPr>
            <p:cNvPr id="9" name="TextBox 8"/>
            <p:cNvSpPr txBox="1"/>
            <p:nvPr/>
          </p:nvSpPr>
          <p:spPr>
            <a:xfrm>
              <a:off x="1752600" y="2130623"/>
              <a:ext cx="284052" cy="307777"/>
            </a:xfrm>
            <a:prstGeom prst="rect">
              <a:avLst/>
            </a:prstGeom>
            <a:noFill/>
          </p:spPr>
          <p:txBody>
            <a:bodyPr wrap="none" rtlCol="0">
              <a:spAutoFit/>
            </a:bodyPr>
            <a:lstStyle/>
            <a:p>
              <a:r>
                <a:rPr lang="en-CA" sz="1400" dirty="0">
                  <a:latin typeface="Arial" panose="020B0604020202020204" pitchFamily="34" charset="0"/>
                  <a:cs typeface="Arial" panose="020B0604020202020204" pitchFamily="34" charset="0"/>
                </a:rPr>
                <a:t>5</a:t>
              </a:r>
            </a:p>
          </p:txBody>
        </p:sp>
        <p:sp>
          <p:nvSpPr>
            <p:cNvPr id="10" name="TextBox 9"/>
            <p:cNvSpPr txBox="1"/>
            <p:nvPr/>
          </p:nvSpPr>
          <p:spPr>
            <a:xfrm>
              <a:off x="1975839" y="3122711"/>
              <a:ext cx="383438" cy="307777"/>
            </a:xfrm>
            <a:prstGeom prst="rect">
              <a:avLst/>
            </a:prstGeom>
            <a:noFill/>
          </p:spPr>
          <p:txBody>
            <a:bodyPr wrap="none" rtlCol="0">
              <a:spAutoFit/>
            </a:bodyPr>
            <a:lstStyle/>
            <a:p>
              <a:r>
                <a:rPr lang="en-CA" sz="1400" dirty="0">
                  <a:latin typeface="Arial" panose="020B0604020202020204" pitchFamily="34" charset="0"/>
                  <a:cs typeface="Arial" panose="020B0604020202020204" pitchFamily="34" charset="0"/>
                </a:rPr>
                <a:t>18</a:t>
              </a:r>
            </a:p>
          </p:txBody>
        </p:sp>
        <p:sp>
          <p:nvSpPr>
            <p:cNvPr id="11" name="TextBox 10"/>
            <p:cNvSpPr txBox="1"/>
            <p:nvPr/>
          </p:nvSpPr>
          <p:spPr>
            <a:xfrm>
              <a:off x="2217251" y="3783407"/>
              <a:ext cx="284052" cy="307777"/>
            </a:xfrm>
            <a:prstGeom prst="rect">
              <a:avLst/>
            </a:prstGeom>
            <a:noFill/>
          </p:spPr>
          <p:txBody>
            <a:bodyPr wrap="none" rtlCol="0">
              <a:spAutoFit/>
            </a:bodyPr>
            <a:lstStyle/>
            <a:p>
              <a:r>
                <a:rPr lang="en-CA" sz="1400" dirty="0">
                  <a:latin typeface="Arial" panose="020B0604020202020204" pitchFamily="34" charset="0"/>
                  <a:cs typeface="Arial" panose="020B0604020202020204" pitchFamily="34" charset="0"/>
                </a:rPr>
                <a:t>6</a:t>
              </a:r>
            </a:p>
          </p:txBody>
        </p:sp>
      </p:grpSp>
      <p:cxnSp>
        <p:nvCxnSpPr>
          <p:cNvPr id="3" name="Straight Arrow Connector 2"/>
          <p:cNvCxnSpPr/>
          <p:nvPr/>
        </p:nvCxnSpPr>
        <p:spPr>
          <a:xfrm>
            <a:off x="97295" y="4191000"/>
            <a:ext cx="1143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095" y="4285411"/>
            <a:ext cx="1903085" cy="1200329"/>
          </a:xfrm>
          <a:prstGeom prst="rect">
            <a:avLst/>
          </a:prstGeom>
          <a:noFill/>
        </p:spPr>
        <p:txBody>
          <a:bodyPr wrap="none" rtlCol="0">
            <a:spAutoFit/>
          </a:bodyPr>
          <a:lstStyle/>
          <a:p>
            <a:r>
              <a:rPr lang="en-CA" dirty="0"/>
              <a:t>50-100 %</a:t>
            </a:r>
          </a:p>
          <a:p>
            <a:r>
              <a:rPr lang="en-CA" dirty="0"/>
              <a:t>UVACURE 1500</a:t>
            </a:r>
          </a:p>
          <a:p>
            <a:r>
              <a:rPr lang="en-CA" dirty="0"/>
              <a:t>UV 9380</a:t>
            </a:r>
          </a:p>
          <a:p>
            <a:r>
              <a:rPr lang="en-CA" dirty="0"/>
              <a:t>UV light, RT</a:t>
            </a:r>
          </a:p>
        </p:txBody>
      </p:sp>
      <p:sp>
        <p:nvSpPr>
          <p:cNvPr id="5" name="TextBox 4"/>
          <p:cNvSpPr txBox="1"/>
          <p:nvPr/>
        </p:nvSpPr>
        <p:spPr>
          <a:xfrm>
            <a:off x="93883" y="3733800"/>
            <a:ext cx="909223" cy="369332"/>
          </a:xfrm>
          <a:prstGeom prst="rect">
            <a:avLst/>
          </a:prstGeom>
          <a:noFill/>
        </p:spPr>
        <p:txBody>
          <a:bodyPr wrap="none" rtlCol="0">
            <a:spAutoFit/>
          </a:bodyPr>
          <a:lstStyle/>
          <a:p>
            <a:r>
              <a:rPr lang="en-CA" dirty="0"/>
              <a:t>0-50%</a:t>
            </a:r>
          </a:p>
        </p:txBody>
      </p:sp>
      <p:sp>
        <p:nvSpPr>
          <p:cNvPr id="6" name="Rectangle 4"/>
          <p:cNvSpPr>
            <a:spLocks noChangeArrowheads="1"/>
          </p:cNvSpPr>
          <p:nvPr/>
        </p:nvSpPr>
        <p:spPr bwMode="auto">
          <a:xfrm>
            <a:off x="838200" y="2286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400" b="1" dirty="0">
                <a:latin typeface="Arial" panose="020B0604020202020204" pitchFamily="34" charset="0"/>
                <a:cs typeface="Arial" panose="020B0604020202020204" pitchFamily="34" charset="0"/>
              </a:rPr>
              <a:t>Silicone/ Organic UV Cured Epoxy Hybrid System</a:t>
            </a:r>
          </a:p>
        </p:txBody>
      </p:sp>
      <p:graphicFrame>
        <p:nvGraphicFramePr>
          <p:cNvPr id="14" name="Chart 13"/>
          <p:cNvGraphicFramePr>
            <a:graphicFrameLocks/>
          </p:cNvGraphicFramePr>
          <p:nvPr/>
        </p:nvGraphicFramePr>
        <p:xfrm>
          <a:off x="2455054" y="1790700"/>
          <a:ext cx="654177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Arrow: Down 14">
            <a:extLst>
              <a:ext uri="{FF2B5EF4-FFF2-40B4-BE49-F238E27FC236}">
                <a16:creationId xmlns:a16="http://schemas.microsoft.com/office/drawing/2014/main" id="{D21C8E73-3D0F-4423-B3E5-2D6B345C6049}"/>
              </a:ext>
            </a:extLst>
          </p:cNvPr>
          <p:cNvSpPr/>
          <p:nvPr/>
        </p:nvSpPr>
        <p:spPr>
          <a:xfrm rot="889871">
            <a:off x="5894266" y="1985545"/>
            <a:ext cx="252889" cy="838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2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4" name="Group 1083">
            <a:extLst>
              <a:ext uri="{FF2B5EF4-FFF2-40B4-BE49-F238E27FC236}">
                <a16:creationId xmlns:a16="http://schemas.microsoft.com/office/drawing/2014/main" id="{1C71DF11-D6A7-465F-8AD3-0DA410DCCBAE}"/>
              </a:ext>
            </a:extLst>
          </p:cNvPr>
          <p:cNvGrpSpPr/>
          <p:nvPr/>
        </p:nvGrpSpPr>
        <p:grpSpPr>
          <a:xfrm>
            <a:off x="1393331" y="2681674"/>
            <a:ext cx="1521705" cy="333686"/>
            <a:chOff x="1857773" y="2432566"/>
            <a:chExt cx="2028940" cy="444914"/>
          </a:xfrm>
        </p:grpSpPr>
        <p:sp>
          <p:nvSpPr>
            <p:cNvPr id="20" name="Rectangle 19"/>
            <p:cNvSpPr/>
            <p:nvPr/>
          </p:nvSpPr>
          <p:spPr>
            <a:xfrm>
              <a:off x="1857773" y="2432566"/>
              <a:ext cx="2028940" cy="431800"/>
            </a:xfrm>
            <a:prstGeom prst="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104" y="2445680"/>
              <a:ext cx="2021609"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 name="Straight Arrow Connector 6"/>
          <p:cNvCxnSpPr/>
          <p:nvPr/>
        </p:nvCxnSpPr>
        <p:spPr>
          <a:xfrm>
            <a:off x="2695576" y="2443843"/>
            <a:ext cx="649061"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2400301" y="3630719"/>
            <a:ext cx="649061"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4985027" y="2183948"/>
            <a:ext cx="1064099" cy="382655"/>
          </a:xfrm>
          <a:prstGeom prst="rect">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18" name="Rectangle 17"/>
          <p:cNvSpPr/>
          <p:nvPr/>
        </p:nvSpPr>
        <p:spPr>
          <a:xfrm>
            <a:off x="4000503" y="2183946"/>
            <a:ext cx="1004252" cy="616404"/>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934" y="2137685"/>
            <a:ext cx="2610126" cy="77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49125" y="2640082"/>
            <a:ext cx="306494" cy="369332"/>
          </a:xfrm>
          <a:prstGeom prst="rect">
            <a:avLst/>
          </a:prstGeom>
          <a:noFill/>
        </p:spPr>
        <p:txBody>
          <a:bodyPr wrap="none" rtlCol="0">
            <a:spAutoFit/>
          </a:bodyPr>
          <a:lstStyle/>
          <a:p>
            <a:r>
              <a:rPr lang="en-CA" dirty="0"/>
              <a:t>n</a:t>
            </a:r>
          </a:p>
        </p:txBody>
      </p:sp>
      <p:grpSp>
        <p:nvGrpSpPr>
          <p:cNvPr id="11" name="Group 10"/>
          <p:cNvGrpSpPr/>
          <p:nvPr/>
        </p:nvGrpSpPr>
        <p:grpSpPr>
          <a:xfrm>
            <a:off x="3303865" y="3404663"/>
            <a:ext cx="4182314" cy="828237"/>
            <a:chOff x="2881152" y="3396565"/>
            <a:chExt cx="4635823" cy="865527"/>
          </a:xfrm>
        </p:grpSpPr>
        <p:sp>
          <p:nvSpPr>
            <p:cNvPr id="23" name="Rectangle 22"/>
            <p:cNvSpPr/>
            <p:nvPr/>
          </p:nvSpPr>
          <p:spPr>
            <a:xfrm>
              <a:off x="4553582" y="3493398"/>
              <a:ext cx="2657423" cy="697602"/>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19" name="Rectangle 18"/>
            <p:cNvSpPr/>
            <p:nvPr/>
          </p:nvSpPr>
          <p:spPr>
            <a:xfrm>
              <a:off x="3214579" y="3519039"/>
              <a:ext cx="1339003" cy="671961"/>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1152" y="3396565"/>
              <a:ext cx="44831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211005" y="3948499"/>
              <a:ext cx="305970" cy="313593"/>
            </a:xfrm>
            <a:prstGeom prst="rect">
              <a:avLst/>
            </a:prstGeom>
            <a:noFill/>
          </p:spPr>
          <p:txBody>
            <a:bodyPr wrap="none" rtlCol="0">
              <a:spAutoFit/>
            </a:bodyPr>
            <a:lstStyle/>
            <a:p>
              <a:r>
                <a:rPr lang="en-CA" sz="1350" dirty="0"/>
                <a:t>n</a:t>
              </a:r>
            </a:p>
          </p:txBody>
        </p:sp>
        <p:sp>
          <p:nvSpPr>
            <p:cNvPr id="16" name="TextBox 15"/>
            <p:cNvSpPr txBox="1"/>
            <p:nvPr/>
          </p:nvSpPr>
          <p:spPr>
            <a:xfrm>
              <a:off x="5776752" y="3879165"/>
              <a:ext cx="288202" cy="313593"/>
            </a:xfrm>
            <a:prstGeom prst="rect">
              <a:avLst/>
            </a:prstGeom>
            <a:noFill/>
          </p:spPr>
          <p:txBody>
            <a:bodyPr wrap="none" rtlCol="0">
              <a:spAutoFit/>
            </a:bodyPr>
            <a:lstStyle/>
            <a:p>
              <a:r>
                <a:rPr lang="en-CA" sz="1350" dirty="0"/>
                <a:t>x</a:t>
              </a:r>
            </a:p>
          </p:txBody>
        </p:sp>
      </p:grpSp>
      <p:sp>
        <p:nvSpPr>
          <p:cNvPr id="10" name="TextBox 9"/>
          <p:cNvSpPr txBox="1"/>
          <p:nvPr/>
        </p:nvSpPr>
        <p:spPr>
          <a:xfrm>
            <a:off x="1304832" y="3675088"/>
            <a:ext cx="2020105" cy="738664"/>
          </a:xfrm>
          <a:prstGeom prst="rect">
            <a:avLst/>
          </a:prstGeom>
          <a:noFill/>
        </p:spPr>
        <p:txBody>
          <a:bodyPr wrap="none" rtlCol="0">
            <a:spAutoFit/>
          </a:bodyPr>
          <a:lstStyle/>
          <a:p>
            <a:r>
              <a:rPr lang="en-CA" sz="1500" dirty="0">
                <a:latin typeface="Times New Roman" panose="02020603050405020304" pitchFamily="18" charset="0"/>
                <a:cs typeface="Times New Roman" panose="02020603050405020304" pitchFamily="18" charset="0"/>
              </a:rPr>
              <a:t>R</a:t>
            </a:r>
            <a:r>
              <a:rPr lang="en-CA" sz="1500" baseline="-25000" dirty="0">
                <a:latin typeface="Times New Roman" panose="02020603050405020304" pitchFamily="18" charset="0"/>
                <a:cs typeface="Times New Roman" panose="02020603050405020304" pitchFamily="18" charset="0"/>
              </a:rPr>
              <a:t>2</a:t>
            </a:r>
            <a:r>
              <a:rPr lang="en-CA" sz="1500" dirty="0">
                <a:latin typeface="Times New Roman" panose="02020603050405020304" pitchFamily="18" charset="0"/>
                <a:cs typeface="Times New Roman" panose="02020603050405020304" pitchFamily="18" charset="0"/>
              </a:rPr>
              <a:t> = </a:t>
            </a:r>
            <a:r>
              <a:rPr lang="en-CA" sz="2100" dirty="0" err="1">
                <a:latin typeface="Times New Roman" panose="02020603050405020304" pitchFamily="18" charset="0"/>
                <a:cs typeface="Times New Roman" panose="02020603050405020304" pitchFamily="18" charset="0"/>
              </a:rPr>
              <a:t>hydroxyalkyl</a:t>
            </a:r>
            <a:endParaRPr lang="en-CA" sz="1500" dirty="0">
              <a:latin typeface="Times New Roman" panose="02020603050405020304" pitchFamily="18" charset="0"/>
              <a:cs typeface="Times New Roman" panose="02020603050405020304" pitchFamily="18" charset="0"/>
            </a:endParaRPr>
          </a:p>
          <a:p>
            <a:pPr>
              <a:tabLst>
                <a:tab pos="342892" algn="l"/>
              </a:tabLst>
            </a:pPr>
            <a:r>
              <a:rPr lang="en-CA" sz="1500" dirty="0">
                <a:latin typeface="Times New Roman" panose="02020603050405020304" pitchFamily="18" charset="0"/>
                <a:cs typeface="Times New Roman" panose="02020603050405020304" pitchFamily="18" charset="0"/>
              </a:rPr>
              <a:t>	</a:t>
            </a:r>
            <a:r>
              <a:rPr lang="en-CA" sz="2100" dirty="0">
                <a:latin typeface="Times New Roman" panose="02020603050405020304" pitchFamily="18" charset="0"/>
                <a:cs typeface="Times New Roman" panose="02020603050405020304" pitchFamily="18" charset="0"/>
              </a:rPr>
              <a:t>silicone</a:t>
            </a:r>
            <a:endParaRPr lang="en-CA" sz="15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r>
              <a:rPr lang="en-CA" sz="4000" dirty="0">
                <a:latin typeface="Arial" panose="020B0604020202020204" pitchFamily="34" charset="0"/>
              </a:rPr>
              <a:t>Polymers from</a:t>
            </a:r>
            <a:br>
              <a:rPr lang="en-CA" sz="4000" dirty="0">
                <a:latin typeface="Arial" panose="020B0604020202020204" pitchFamily="34" charset="0"/>
              </a:rPr>
            </a:br>
            <a:r>
              <a:rPr lang="en-CA" sz="4000" dirty="0">
                <a:latin typeface="Arial" panose="020B0604020202020204" pitchFamily="34" charset="0"/>
              </a:rPr>
              <a:t>Condensation Reactions</a:t>
            </a:r>
          </a:p>
        </p:txBody>
      </p:sp>
      <p:grpSp>
        <p:nvGrpSpPr>
          <p:cNvPr id="1083" name="Group 1082">
            <a:extLst>
              <a:ext uri="{FF2B5EF4-FFF2-40B4-BE49-F238E27FC236}">
                <a16:creationId xmlns:a16="http://schemas.microsoft.com/office/drawing/2014/main" id="{8F224178-16F9-448C-B873-9599D313A4FB}"/>
              </a:ext>
            </a:extLst>
          </p:cNvPr>
          <p:cNvGrpSpPr/>
          <p:nvPr/>
        </p:nvGrpSpPr>
        <p:grpSpPr>
          <a:xfrm>
            <a:off x="1499408" y="2092577"/>
            <a:ext cx="1091097" cy="456629"/>
            <a:chOff x="1999210" y="1647102"/>
            <a:chExt cx="1454796" cy="608838"/>
          </a:xfrm>
        </p:grpSpPr>
        <p:sp>
          <p:nvSpPr>
            <p:cNvPr id="3" name="Rectangle 2"/>
            <p:cNvSpPr/>
            <p:nvPr/>
          </p:nvSpPr>
          <p:spPr>
            <a:xfrm>
              <a:off x="1999210" y="1658258"/>
              <a:ext cx="1454796" cy="5976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9918" y="1647102"/>
              <a:ext cx="1411194" cy="59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1052024" y="4821705"/>
            <a:ext cx="6464945" cy="1077218"/>
          </a:xfrm>
          <a:prstGeom prst="rect">
            <a:avLst/>
          </a:prstGeom>
          <a:noFill/>
        </p:spPr>
        <p:txBody>
          <a:bodyPr wrap="square" rtlCol="0">
            <a:spAutoFit/>
          </a:bodyPr>
          <a:lstStyle/>
          <a:p>
            <a:r>
              <a:rPr lang="en-CA" sz="3200" dirty="0">
                <a:latin typeface="Arial" panose="020B0604020202020204" pitchFamily="34" charset="0"/>
                <a:cs typeface="Arial" panose="020B0604020202020204" pitchFamily="34" charset="0"/>
              </a:rPr>
              <a:t>The flexible silicone is in the backbone elongation is high</a:t>
            </a:r>
          </a:p>
        </p:txBody>
      </p:sp>
    </p:spTree>
    <p:extLst>
      <p:ext uri="{BB962C8B-B14F-4D97-AF65-F5344CB8AC3E}">
        <p14:creationId xmlns:p14="http://schemas.microsoft.com/office/powerpoint/2010/main" val="144538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4400" b="1" dirty="0">
                <a:latin typeface="Arial" panose="020B0604020202020204" pitchFamily="34" charset="0"/>
                <a:cs typeface="Arial" panose="020B0604020202020204" pitchFamily="34" charset="0"/>
              </a:rPr>
              <a:t>Acrylate Silicone UV coating</a:t>
            </a:r>
          </a:p>
        </p:txBody>
      </p:sp>
      <p:grpSp>
        <p:nvGrpSpPr>
          <p:cNvPr id="6" name="Group 5">
            <a:extLst>
              <a:ext uri="{FF2B5EF4-FFF2-40B4-BE49-F238E27FC236}">
                <a16:creationId xmlns:a16="http://schemas.microsoft.com/office/drawing/2014/main" id="{1FF470FF-0917-4709-BB86-0BA291A0D713}"/>
              </a:ext>
            </a:extLst>
          </p:cNvPr>
          <p:cNvGrpSpPr/>
          <p:nvPr/>
        </p:nvGrpSpPr>
        <p:grpSpPr>
          <a:xfrm>
            <a:off x="120339" y="1498795"/>
            <a:ext cx="3506857" cy="2573469"/>
            <a:chOff x="506006" y="1318048"/>
            <a:chExt cx="3506857" cy="2573469"/>
          </a:xfrm>
        </p:grpSpPr>
        <p:cxnSp>
          <p:nvCxnSpPr>
            <p:cNvPr id="11" name="Straight Arrow Connector 10"/>
            <p:cNvCxnSpPr>
              <a:cxnSpLocks/>
            </p:cNvCxnSpPr>
            <p:nvPr/>
          </p:nvCxnSpPr>
          <p:spPr>
            <a:xfrm>
              <a:off x="664766" y="2877981"/>
              <a:ext cx="2390457" cy="1637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006" y="1318048"/>
              <a:ext cx="3506857" cy="2573469"/>
            </a:xfrm>
            <a:prstGeom prst="rect">
              <a:avLst/>
            </a:prstGeom>
            <a:noFill/>
          </p:spPr>
          <p:txBody>
            <a:bodyPr wrap="none" rtlCol="0">
              <a:spAutoFit/>
            </a:bodyPr>
            <a:lstStyle/>
            <a:p>
              <a:r>
                <a:rPr lang="en-CA" sz="2000" dirty="0"/>
                <a:t>0-80% CN 102Z (Epoxy Acrylate)</a:t>
              </a:r>
            </a:p>
            <a:p>
              <a:r>
                <a:rPr lang="en-CA" sz="2000" dirty="0"/>
                <a:t>13% CN 386 (Synergist)</a:t>
              </a:r>
            </a:p>
            <a:p>
              <a:r>
                <a:rPr lang="en-CA" sz="2000" dirty="0"/>
                <a:t>5% </a:t>
              </a:r>
              <a:r>
                <a:rPr lang="en-CA" sz="2000" dirty="0" err="1"/>
                <a:t>Esacure</a:t>
              </a:r>
              <a:r>
                <a:rPr lang="en-CA" sz="2000" dirty="0"/>
                <a:t> TZT</a:t>
              </a:r>
            </a:p>
            <a:p>
              <a:r>
                <a:rPr lang="en-CA" sz="2000" dirty="0"/>
                <a:t>1.5% </a:t>
              </a:r>
              <a:r>
                <a:rPr lang="en-CA" sz="2000" dirty="0" err="1"/>
                <a:t>Darocur</a:t>
              </a:r>
              <a:r>
                <a:rPr lang="en-CA" sz="2000" dirty="0"/>
                <a:t> 1173</a:t>
              </a:r>
            </a:p>
            <a:p>
              <a:r>
                <a:rPr lang="en-CA" sz="2000" dirty="0"/>
                <a:t>0.5% reactive defoamer</a:t>
              </a:r>
            </a:p>
            <a:p>
              <a:r>
                <a:rPr lang="en-CA" sz="2000" dirty="0"/>
                <a:t>UV light, RT</a:t>
              </a:r>
            </a:p>
          </p:txBody>
        </p:sp>
        <p:sp>
          <p:nvSpPr>
            <p:cNvPr id="13" name="TextBox 12"/>
            <p:cNvSpPr txBox="1"/>
            <p:nvPr/>
          </p:nvSpPr>
          <p:spPr>
            <a:xfrm>
              <a:off x="506006" y="3202359"/>
              <a:ext cx="1676549" cy="531034"/>
            </a:xfrm>
            <a:prstGeom prst="rect">
              <a:avLst/>
            </a:prstGeom>
            <a:noFill/>
          </p:spPr>
          <p:txBody>
            <a:bodyPr wrap="none" rtlCol="0">
              <a:spAutoFit/>
            </a:bodyPr>
            <a:lstStyle/>
            <a:p>
              <a:r>
                <a:rPr lang="en-CA" sz="2000" dirty="0"/>
                <a:t>0-80% silicone</a:t>
              </a:r>
            </a:p>
          </p:txBody>
        </p:sp>
      </p:grpSp>
      <p:grpSp>
        <p:nvGrpSpPr>
          <p:cNvPr id="27" name="Group 26"/>
          <p:cNvGrpSpPr/>
          <p:nvPr/>
        </p:nvGrpSpPr>
        <p:grpSpPr>
          <a:xfrm>
            <a:off x="729302" y="3785653"/>
            <a:ext cx="2018814" cy="2347519"/>
            <a:chOff x="6324600" y="2895600"/>
            <a:chExt cx="1901956" cy="2377445"/>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895600"/>
              <a:ext cx="1901956" cy="2377445"/>
            </a:xfrm>
            <a:prstGeom prst="rect">
              <a:avLst/>
            </a:prstGeom>
          </p:spPr>
        </p:pic>
        <p:sp>
          <p:nvSpPr>
            <p:cNvPr id="31" name="TextBox 30"/>
            <p:cNvSpPr txBox="1"/>
            <p:nvPr/>
          </p:nvSpPr>
          <p:spPr>
            <a:xfrm>
              <a:off x="7086601" y="3456801"/>
              <a:ext cx="247978" cy="264945"/>
            </a:xfrm>
            <a:prstGeom prst="rect">
              <a:avLst/>
            </a:prstGeom>
            <a:noFill/>
          </p:spPr>
          <p:txBody>
            <a:bodyPr wrap="none" rtlCol="0">
              <a:spAutoFit/>
            </a:bodyPr>
            <a:lstStyle/>
            <a:p>
              <a:r>
                <a:rPr lang="en-CA" sz="1100" dirty="0">
                  <a:latin typeface="Arial" panose="020B0604020202020204" pitchFamily="34" charset="0"/>
                  <a:cs typeface="Arial" panose="020B0604020202020204" pitchFamily="34" charset="0"/>
                </a:rPr>
                <a:t>4</a:t>
              </a:r>
            </a:p>
          </p:txBody>
        </p:sp>
        <p:sp>
          <p:nvSpPr>
            <p:cNvPr id="32" name="TextBox 31"/>
            <p:cNvSpPr txBox="1"/>
            <p:nvPr/>
          </p:nvSpPr>
          <p:spPr>
            <a:xfrm>
              <a:off x="7663190" y="3456801"/>
              <a:ext cx="247978" cy="264945"/>
            </a:xfrm>
            <a:prstGeom prst="rect">
              <a:avLst/>
            </a:prstGeom>
            <a:noFill/>
          </p:spPr>
          <p:txBody>
            <a:bodyPr wrap="none" rtlCol="0">
              <a:spAutoFit/>
            </a:bodyPr>
            <a:lstStyle/>
            <a:p>
              <a:r>
                <a:rPr lang="en-CA" sz="1100" dirty="0">
                  <a:latin typeface="Arial" panose="020B0604020202020204" pitchFamily="34" charset="0"/>
                  <a:cs typeface="Arial" panose="020B0604020202020204" pitchFamily="34" charset="0"/>
                </a:rPr>
                <a:t>8</a:t>
              </a:r>
            </a:p>
          </p:txBody>
        </p:sp>
        <p:sp>
          <p:nvSpPr>
            <p:cNvPr id="33" name="TextBox 32"/>
            <p:cNvSpPr txBox="1"/>
            <p:nvPr/>
          </p:nvSpPr>
          <p:spPr>
            <a:xfrm>
              <a:off x="7277325" y="4572000"/>
              <a:ext cx="247978" cy="264945"/>
            </a:xfrm>
            <a:prstGeom prst="rect">
              <a:avLst/>
            </a:prstGeom>
            <a:noFill/>
          </p:spPr>
          <p:txBody>
            <a:bodyPr wrap="none" rtlCol="0">
              <a:spAutoFit/>
            </a:bodyPr>
            <a:lstStyle/>
            <a:p>
              <a:r>
                <a:rPr lang="en-CA" sz="1100" dirty="0">
                  <a:latin typeface="Arial" panose="020B0604020202020204" pitchFamily="34" charset="0"/>
                  <a:cs typeface="Arial" panose="020B0604020202020204" pitchFamily="34" charset="0"/>
                </a:rPr>
                <a:t>8</a:t>
              </a:r>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347" y="2191595"/>
            <a:ext cx="5553887" cy="396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rot="3421660" flipH="1">
            <a:off x="5781093" y="2542626"/>
            <a:ext cx="1642402" cy="283657"/>
          </a:xfrm>
          <a:prstGeom prst="leftArrow">
            <a:avLst>
              <a:gd name="adj1" fmla="val 71371"/>
              <a:gd name="adj2" fmla="val 57808"/>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365952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2034" y="2971801"/>
            <a:ext cx="1091097" cy="448262"/>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27" name="Rectangle 26"/>
          <p:cNvSpPr/>
          <p:nvPr/>
        </p:nvSpPr>
        <p:spPr>
          <a:xfrm>
            <a:off x="1964121" y="3600454"/>
            <a:ext cx="436183" cy="425951"/>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20" name="Rectangle 19"/>
          <p:cNvSpPr/>
          <p:nvPr/>
        </p:nvSpPr>
        <p:spPr>
          <a:xfrm>
            <a:off x="3540701" y="2085309"/>
            <a:ext cx="1145603" cy="323850"/>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25" name="Rectangle 24"/>
          <p:cNvSpPr/>
          <p:nvPr/>
        </p:nvSpPr>
        <p:spPr>
          <a:xfrm>
            <a:off x="2021271" y="2171704"/>
            <a:ext cx="436183" cy="425951"/>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grpSp>
        <p:nvGrpSpPr>
          <p:cNvPr id="12" name="Group 11"/>
          <p:cNvGrpSpPr/>
          <p:nvPr/>
        </p:nvGrpSpPr>
        <p:grpSpPr>
          <a:xfrm>
            <a:off x="1514654" y="1760409"/>
            <a:ext cx="3057347" cy="1097091"/>
            <a:chOff x="495538" y="1128012"/>
            <a:chExt cx="4076462" cy="1462788"/>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538" y="1356611"/>
              <a:ext cx="1453428" cy="96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1130" y="1128012"/>
              <a:ext cx="1270870" cy="146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2003120" y="1869208"/>
              <a:ext cx="107844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786554" y="2030439"/>
              <a:ext cx="1947246" cy="430887"/>
            </a:xfrm>
            <a:prstGeom prst="rect">
              <a:avLst/>
            </a:prstGeom>
            <a:noFill/>
          </p:spPr>
          <p:txBody>
            <a:bodyPr wrap="square" rtlCol="0">
              <a:spAutoFit/>
            </a:bodyPr>
            <a:lstStyle/>
            <a:p>
              <a:r>
                <a:rPr lang="en-CA" sz="1500" dirty="0">
                  <a:latin typeface="Times New Roman" panose="02020603050405020304" pitchFamily="18" charset="0"/>
                  <a:cs typeface="Times New Roman" panose="02020603050405020304" pitchFamily="18" charset="0"/>
                </a:rPr>
                <a:t>R1=Me, PMA</a:t>
              </a:r>
            </a:p>
          </p:txBody>
        </p:sp>
      </p:grpSp>
      <p:sp>
        <p:nvSpPr>
          <p:cNvPr id="15" name="TextBox 14"/>
          <p:cNvSpPr txBox="1"/>
          <p:nvPr/>
        </p:nvSpPr>
        <p:spPr>
          <a:xfrm>
            <a:off x="2604728" y="3788421"/>
            <a:ext cx="2352503" cy="323165"/>
          </a:xfrm>
          <a:prstGeom prst="rect">
            <a:avLst/>
          </a:prstGeom>
          <a:noFill/>
        </p:spPr>
        <p:txBody>
          <a:bodyPr wrap="none" rtlCol="0">
            <a:spAutoFit/>
          </a:bodyPr>
          <a:lstStyle/>
          <a:p>
            <a:r>
              <a:rPr lang="en-CA" sz="1500" dirty="0">
                <a:latin typeface="Times New Roman" panose="02020603050405020304" pitchFamily="18" charset="0"/>
                <a:cs typeface="Times New Roman" panose="02020603050405020304" pitchFamily="18" charset="0"/>
              </a:rPr>
              <a:t>R1=Mono Acrylate Silicone</a:t>
            </a:r>
          </a:p>
        </p:txBody>
      </p:sp>
      <p:grpSp>
        <p:nvGrpSpPr>
          <p:cNvPr id="29" name="Group 28"/>
          <p:cNvGrpSpPr/>
          <p:nvPr/>
        </p:nvGrpSpPr>
        <p:grpSpPr>
          <a:xfrm>
            <a:off x="1539029" y="2800354"/>
            <a:ext cx="6180310" cy="1275185"/>
            <a:chOff x="528034" y="2590800"/>
            <a:chExt cx="8240413" cy="1700245"/>
          </a:xfrm>
        </p:grpSpPr>
        <p:cxnSp>
          <p:nvCxnSpPr>
            <p:cNvPr id="10" name="Straight Arrow Connector 9"/>
            <p:cNvCxnSpPr/>
            <p:nvPr/>
          </p:nvCxnSpPr>
          <p:spPr>
            <a:xfrm>
              <a:off x="3733800" y="3804293"/>
              <a:ext cx="107844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5088745" y="2590801"/>
              <a:ext cx="3679702" cy="1700244"/>
              <a:chOff x="4168898" y="2811257"/>
              <a:chExt cx="3298702" cy="1441987"/>
            </a:xfrm>
          </p:grpSpPr>
          <p:sp>
            <p:nvSpPr>
              <p:cNvPr id="28" name="Rectangle 27"/>
              <p:cNvSpPr/>
              <p:nvPr/>
            </p:nvSpPr>
            <p:spPr>
              <a:xfrm>
                <a:off x="5764297" y="2908611"/>
                <a:ext cx="1454796" cy="597682"/>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26" name="Rectangle 25"/>
              <p:cNvSpPr/>
              <p:nvPr/>
            </p:nvSpPr>
            <p:spPr>
              <a:xfrm>
                <a:off x="4168898" y="3602730"/>
                <a:ext cx="1241302" cy="501354"/>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706" y="2811257"/>
                <a:ext cx="3196894" cy="139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32965" y="3913909"/>
                <a:ext cx="329942" cy="339335"/>
              </a:xfrm>
              <a:prstGeom prst="rect">
                <a:avLst/>
              </a:prstGeom>
              <a:noFill/>
            </p:spPr>
            <p:txBody>
              <a:bodyPr wrap="none" rtlCol="0">
                <a:spAutoFit/>
              </a:bodyPr>
              <a:lstStyle/>
              <a:p>
                <a:r>
                  <a:rPr lang="en-CA" sz="1350" dirty="0"/>
                  <a:t>n</a:t>
                </a:r>
              </a:p>
            </p:txBody>
          </p:sp>
          <p:sp>
            <p:nvSpPr>
              <p:cNvPr id="17" name="TextBox 16"/>
              <p:cNvSpPr txBox="1"/>
              <p:nvPr/>
            </p:nvSpPr>
            <p:spPr>
              <a:xfrm>
                <a:off x="6865119" y="3346868"/>
                <a:ext cx="310782" cy="339335"/>
              </a:xfrm>
              <a:prstGeom prst="rect">
                <a:avLst/>
              </a:prstGeom>
              <a:noFill/>
            </p:spPr>
            <p:txBody>
              <a:bodyPr wrap="none" rtlCol="0">
                <a:spAutoFit/>
              </a:bodyPr>
              <a:lstStyle/>
              <a:p>
                <a:r>
                  <a:rPr lang="en-CA" sz="1350" dirty="0"/>
                  <a:t>x</a:t>
                </a:r>
              </a:p>
            </p:txBody>
          </p:sp>
        </p:grpSp>
        <p:grpSp>
          <p:nvGrpSpPr>
            <p:cNvPr id="14" name="Group 13"/>
            <p:cNvGrpSpPr/>
            <p:nvPr/>
          </p:nvGrpSpPr>
          <p:grpSpPr>
            <a:xfrm>
              <a:off x="528034" y="2590800"/>
              <a:ext cx="3454599" cy="1576073"/>
              <a:chOff x="528034" y="2641420"/>
              <a:chExt cx="3454599" cy="1576073"/>
            </a:xfrm>
          </p:grpSpPr>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034" y="2641420"/>
                <a:ext cx="3454599" cy="157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66829" y="3429001"/>
                <a:ext cx="346677" cy="400109"/>
              </a:xfrm>
              <a:prstGeom prst="rect">
                <a:avLst/>
              </a:prstGeom>
              <a:noFill/>
            </p:spPr>
            <p:txBody>
              <a:bodyPr wrap="none" rtlCol="0">
                <a:spAutoFit/>
              </a:bodyPr>
              <a:lstStyle/>
              <a:p>
                <a:r>
                  <a:rPr lang="en-CA" sz="1350" dirty="0"/>
                  <a:t>x</a:t>
                </a:r>
              </a:p>
            </p:txBody>
          </p:sp>
        </p:grpSp>
      </p:grpSp>
      <p:sp>
        <p:nvSpPr>
          <p:cNvPr id="2" name="Title 1"/>
          <p:cNvSpPr>
            <a:spLocks noGrp="1"/>
          </p:cNvSpPr>
          <p:nvPr>
            <p:ph type="title"/>
          </p:nvPr>
        </p:nvSpPr>
        <p:spPr/>
        <p:txBody>
          <a:bodyPr>
            <a:normAutofit/>
          </a:bodyPr>
          <a:lstStyle/>
          <a:p>
            <a:r>
              <a:rPr lang="en-CA" sz="4400" dirty="0">
                <a:latin typeface="Arial" panose="020B0604020202020204" pitchFamily="34" charset="0"/>
              </a:rPr>
              <a:t>Free Radical Polymerization</a:t>
            </a:r>
          </a:p>
        </p:txBody>
      </p:sp>
      <p:sp>
        <p:nvSpPr>
          <p:cNvPr id="34" name="TextBox 33"/>
          <p:cNvSpPr txBox="1"/>
          <p:nvPr/>
        </p:nvSpPr>
        <p:spPr>
          <a:xfrm>
            <a:off x="1943428" y="4743733"/>
            <a:ext cx="5257145" cy="1077218"/>
          </a:xfrm>
          <a:prstGeom prst="rect">
            <a:avLst/>
          </a:prstGeom>
          <a:noFill/>
        </p:spPr>
        <p:txBody>
          <a:bodyPr wrap="none" rtlCol="0">
            <a:spAutoFit/>
          </a:bodyPr>
          <a:lstStyle/>
          <a:p>
            <a:pPr algn="ctr"/>
            <a:r>
              <a:rPr lang="en-CA" sz="3200" dirty="0">
                <a:latin typeface="Arial" panose="020B0604020202020204" pitchFamily="34" charset="0"/>
                <a:cs typeface="Arial" panose="020B0604020202020204" pitchFamily="34" charset="0"/>
              </a:rPr>
              <a:t>The flexible silicone is NOT </a:t>
            </a:r>
          </a:p>
          <a:p>
            <a:pPr algn="ctr"/>
            <a:r>
              <a:rPr lang="en-CA" sz="3200" dirty="0">
                <a:latin typeface="Arial" panose="020B0604020202020204" pitchFamily="34" charset="0"/>
                <a:cs typeface="Arial" panose="020B0604020202020204" pitchFamily="34" charset="0"/>
              </a:rPr>
              <a:t>in the backbone.</a:t>
            </a:r>
          </a:p>
        </p:txBody>
      </p:sp>
    </p:spTree>
    <p:extLst>
      <p:ext uri="{BB962C8B-B14F-4D97-AF65-F5344CB8AC3E}">
        <p14:creationId xmlns:p14="http://schemas.microsoft.com/office/powerpoint/2010/main" val="128133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2933102" y="1944183"/>
            <a:ext cx="80883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904744" y="2075297"/>
            <a:ext cx="1460435" cy="323165"/>
          </a:xfrm>
          <a:prstGeom prst="rect">
            <a:avLst/>
          </a:prstGeom>
          <a:noFill/>
        </p:spPr>
        <p:txBody>
          <a:bodyPr wrap="square" rtlCol="0">
            <a:spAutoFit/>
          </a:bodyPr>
          <a:lstStyle/>
          <a:p>
            <a:r>
              <a:rPr lang="en-CA" sz="1500" dirty="0">
                <a:latin typeface="Times New Roman" panose="02020603050405020304" pitchFamily="18" charset="0"/>
                <a:cs typeface="Times New Roman" panose="02020603050405020304" pitchFamily="18" charset="0"/>
              </a:rPr>
              <a:t>R1=organic</a:t>
            </a:r>
          </a:p>
        </p:txBody>
      </p:sp>
      <p:sp>
        <p:nvSpPr>
          <p:cNvPr id="15" name="TextBox 14"/>
          <p:cNvSpPr txBox="1"/>
          <p:nvPr/>
        </p:nvSpPr>
        <p:spPr>
          <a:xfrm>
            <a:off x="3045433" y="3269843"/>
            <a:ext cx="1146468" cy="323165"/>
          </a:xfrm>
          <a:prstGeom prst="rect">
            <a:avLst/>
          </a:prstGeom>
          <a:noFill/>
        </p:spPr>
        <p:txBody>
          <a:bodyPr wrap="none" rtlCol="0">
            <a:spAutoFit/>
          </a:bodyPr>
          <a:lstStyle/>
          <a:p>
            <a:r>
              <a:rPr lang="en-CA" sz="1500" dirty="0">
                <a:latin typeface="Times New Roman" panose="02020603050405020304" pitchFamily="18" charset="0"/>
                <a:cs typeface="Times New Roman" panose="02020603050405020304" pitchFamily="18" charset="0"/>
              </a:rPr>
              <a:t>R1=Silicone</a:t>
            </a:r>
          </a:p>
        </p:txBody>
      </p:sp>
      <p:cxnSp>
        <p:nvCxnSpPr>
          <p:cNvPr id="10" name="Straight Arrow Connector 9"/>
          <p:cNvCxnSpPr/>
          <p:nvPr/>
        </p:nvCxnSpPr>
        <p:spPr>
          <a:xfrm>
            <a:off x="3214251" y="3191029"/>
            <a:ext cx="80883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p>
            <a:r>
              <a:rPr lang="en-CA" sz="3600" dirty="0">
                <a:latin typeface="Arial" panose="020B0604020202020204" pitchFamily="34" charset="0"/>
              </a:rPr>
              <a:t>Polymers from Thiol </a:t>
            </a:r>
            <a:r>
              <a:rPr lang="en-CA" sz="3600" dirty="0" err="1">
                <a:latin typeface="Arial" panose="020B0604020202020204" pitchFamily="34" charset="0"/>
              </a:rPr>
              <a:t>Ene</a:t>
            </a:r>
            <a:r>
              <a:rPr lang="en-CA" sz="3600" dirty="0">
                <a:latin typeface="Arial" panose="020B0604020202020204" pitchFamily="34" charset="0"/>
              </a:rPr>
              <a:t> Reaction</a:t>
            </a:r>
          </a:p>
        </p:txBody>
      </p:sp>
      <p:grpSp>
        <p:nvGrpSpPr>
          <p:cNvPr id="21" name="Group 20">
            <a:extLst>
              <a:ext uri="{FF2B5EF4-FFF2-40B4-BE49-F238E27FC236}">
                <a16:creationId xmlns:a16="http://schemas.microsoft.com/office/drawing/2014/main" id="{4E41CDDE-2C3B-49A4-9111-58346EF6690E}"/>
              </a:ext>
            </a:extLst>
          </p:cNvPr>
          <p:cNvGrpSpPr/>
          <p:nvPr/>
        </p:nvGrpSpPr>
        <p:grpSpPr>
          <a:xfrm>
            <a:off x="1901889" y="1765008"/>
            <a:ext cx="990600" cy="425951"/>
            <a:chOff x="1637537" y="2070140"/>
            <a:chExt cx="990600" cy="425951"/>
          </a:xfrm>
        </p:grpSpPr>
        <p:sp>
          <p:nvSpPr>
            <p:cNvPr id="25" name="Rectangle 24"/>
            <p:cNvSpPr/>
            <p:nvPr/>
          </p:nvSpPr>
          <p:spPr>
            <a:xfrm>
              <a:off x="1670196" y="2070140"/>
              <a:ext cx="940722" cy="425951"/>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graphicFrame>
          <p:nvGraphicFramePr>
            <p:cNvPr id="3" name="Object 2">
              <a:extLst>
                <a:ext uri="{FF2B5EF4-FFF2-40B4-BE49-F238E27FC236}">
                  <a16:creationId xmlns:a16="http://schemas.microsoft.com/office/drawing/2014/main" id="{A6028DD6-C33A-4C83-B1CC-FF34AEA133F3}"/>
                </a:ext>
              </a:extLst>
            </p:cNvPr>
            <p:cNvGraphicFramePr>
              <a:graphicFrameLocks noChangeAspect="1"/>
            </p:cNvGraphicFramePr>
            <p:nvPr>
              <p:extLst>
                <p:ext uri="{D42A27DB-BD31-4B8C-83A1-F6EECF244321}">
                  <p14:modId xmlns:p14="http://schemas.microsoft.com/office/powerpoint/2010/main" val="2069644410"/>
                </p:ext>
              </p:extLst>
            </p:nvPr>
          </p:nvGraphicFramePr>
          <p:xfrm>
            <a:off x="1637537" y="2113931"/>
            <a:ext cx="990600" cy="330200"/>
          </p:xfrm>
          <a:graphic>
            <a:graphicData uri="http://schemas.openxmlformats.org/presentationml/2006/ole">
              <mc:AlternateContent xmlns:mc="http://schemas.openxmlformats.org/markup-compatibility/2006">
                <mc:Choice xmlns:v="urn:schemas-microsoft-com:vml" Requires="v">
                  <p:oleObj spid="_x0000_s25815" name="ChemDoodle OLE" r:id="rId3" imgW="990720" imgH="330120" progId="CHEMDOODLEOLE.ChemDoodleEmbeddedObject.1">
                    <p:embed/>
                  </p:oleObj>
                </mc:Choice>
                <mc:Fallback>
                  <p:oleObj name="ChemDoodle OLE" r:id="rId3" imgW="990720" imgH="330120" progId="CHEMDOODLEOLE.ChemDoodleEmbeddedObject.1">
                    <p:embed/>
                    <p:pic>
                      <p:nvPicPr>
                        <p:cNvPr id="0" name=""/>
                        <p:cNvPicPr/>
                        <p:nvPr/>
                      </p:nvPicPr>
                      <p:blipFill>
                        <a:blip r:embed="rId4"/>
                        <a:stretch>
                          <a:fillRect/>
                        </a:stretch>
                      </p:blipFill>
                      <p:spPr>
                        <a:xfrm>
                          <a:off x="1637537" y="2113931"/>
                          <a:ext cx="990600" cy="330200"/>
                        </a:xfrm>
                        <a:prstGeom prst="rect">
                          <a:avLst/>
                        </a:prstGeom>
                      </p:spPr>
                    </p:pic>
                  </p:oleObj>
                </mc:Fallback>
              </mc:AlternateContent>
            </a:graphicData>
          </a:graphic>
        </p:graphicFrame>
      </p:grpSp>
      <p:pic>
        <p:nvPicPr>
          <p:cNvPr id="9" name="Picture 8">
            <a:extLst>
              <a:ext uri="{FF2B5EF4-FFF2-40B4-BE49-F238E27FC236}">
                <a16:creationId xmlns:a16="http://schemas.microsoft.com/office/drawing/2014/main" id="{BCBFB2FB-975F-4BE4-B95C-93070351901D}"/>
              </a:ext>
            </a:extLst>
          </p:cNvPr>
          <p:cNvPicPr>
            <a:picLocks noChangeAspect="1"/>
          </p:cNvPicPr>
          <p:nvPr/>
        </p:nvPicPr>
        <p:blipFill>
          <a:blip r:embed="rId5"/>
          <a:stretch>
            <a:fillRect/>
          </a:stretch>
        </p:blipFill>
        <p:spPr>
          <a:xfrm>
            <a:off x="3104837" y="1299841"/>
            <a:ext cx="314872" cy="474853"/>
          </a:xfrm>
          <a:prstGeom prst="rect">
            <a:avLst/>
          </a:prstGeom>
        </p:spPr>
      </p:pic>
      <p:sp>
        <p:nvSpPr>
          <p:cNvPr id="20" name="Rectangle 19"/>
          <p:cNvSpPr/>
          <p:nvPr/>
        </p:nvSpPr>
        <p:spPr>
          <a:xfrm>
            <a:off x="4855265" y="1751447"/>
            <a:ext cx="1012078" cy="323850"/>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grpSp>
        <p:nvGrpSpPr>
          <p:cNvPr id="19" name="Group 18">
            <a:extLst>
              <a:ext uri="{FF2B5EF4-FFF2-40B4-BE49-F238E27FC236}">
                <a16:creationId xmlns:a16="http://schemas.microsoft.com/office/drawing/2014/main" id="{7602C439-3216-457F-90BB-EFB759535086}"/>
              </a:ext>
            </a:extLst>
          </p:cNvPr>
          <p:cNvGrpSpPr/>
          <p:nvPr/>
        </p:nvGrpSpPr>
        <p:grpSpPr>
          <a:xfrm>
            <a:off x="1225237" y="2838103"/>
            <a:ext cx="1879600" cy="764375"/>
            <a:chOff x="748537" y="3608544"/>
            <a:chExt cx="1879600" cy="764375"/>
          </a:xfrm>
        </p:grpSpPr>
        <p:sp>
          <p:nvSpPr>
            <p:cNvPr id="23" name="Rectangle 22"/>
            <p:cNvSpPr/>
            <p:nvPr/>
          </p:nvSpPr>
          <p:spPr>
            <a:xfrm>
              <a:off x="1091988" y="3739083"/>
              <a:ext cx="1213513" cy="542561"/>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graphicFrame>
          <p:nvGraphicFramePr>
            <p:cNvPr id="16" name="Object 15">
              <a:extLst>
                <a:ext uri="{FF2B5EF4-FFF2-40B4-BE49-F238E27FC236}">
                  <a16:creationId xmlns:a16="http://schemas.microsoft.com/office/drawing/2014/main" id="{018A9ADF-A83B-49D0-989B-64117FDED41B}"/>
                </a:ext>
              </a:extLst>
            </p:cNvPr>
            <p:cNvGraphicFramePr>
              <a:graphicFrameLocks noChangeAspect="1"/>
            </p:cNvGraphicFramePr>
            <p:nvPr>
              <p:extLst>
                <p:ext uri="{D42A27DB-BD31-4B8C-83A1-F6EECF244321}">
                  <p14:modId xmlns:p14="http://schemas.microsoft.com/office/powerpoint/2010/main" val="3429212004"/>
                </p:ext>
              </p:extLst>
            </p:nvPr>
          </p:nvGraphicFramePr>
          <p:xfrm>
            <a:off x="748537" y="3608544"/>
            <a:ext cx="1879600" cy="673100"/>
          </p:xfrm>
          <a:graphic>
            <a:graphicData uri="http://schemas.openxmlformats.org/presentationml/2006/ole">
              <mc:AlternateContent xmlns:mc="http://schemas.openxmlformats.org/markup-compatibility/2006">
                <mc:Choice xmlns:v="urn:schemas-microsoft-com:vml" Requires="v">
                  <p:oleObj spid="_x0000_s25816" name="ChemDoodle OLE" r:id="rId6" imgW="1879560" imgH="673200" progId="CHEMDOODLEOLE.ChemDoodleEmbeddedObject.1">
                    <p:embed/>
                  </p:oleObj>
                </mc:Choice>
                <mc:Fallback>
                  <p:oleObj name="ChemDoodle OLE" r:id="rId6" imgW="1879560" imgH="673200" progId="CHEMDOODLEOLE.ChemDoodleEmbeddedObject.1">
                    <p:embed/>
                    <p:pic>
                      <p:nvPicPr>
                        <p:cNvPr id="0" name=""/>
                        <p:cNvPicPr/>
                        <p:nvPr/>
                      </p:nvPicPr>
                      <p:blipFill>
                        <a:blip r:embed="rId7"/>
                        <a:stretch>
                          <a:fillRect/>
                        </a:stretch>
                      </p:blipFill>
                      <p:spPr>
                        <a:xfrm>
                          <a:off x="748537" y="3608544"/>
                          <a:ext cx="1879600" cy="673100"/>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BB107A0E-E143-47DE-BA6F-6E21A7BD7632}"/>
                </a:ext>
              </a:extLst>
            </p:cNvPr>
            <p:cNvSpPr txBox="1"/>
            <p:nvPr/>
          </p:nvSpPr>
          <p:spPr>
            <a:xfrm>
              <a:off x="1765055" y="4072837"/>
              <a:ext cx="260008" cy="300082"/>
            </a:xfrm>
            <a:prstGeom prst="rect">
              <a:avLst/>
            </a:prstGeom>
            <a:noFill/>
          </p:spPr>
          <p:txBody>
            <a:bodyPr wrap="none" rtlCol="0">
              <a:spAutoFit/>
            </a:bodyPr>
            <a:lstStyle/>
            <a:p>
              <a:r>
                <a:rPr lang="en-CA" sz="1350" dirty="0"/>
                <a:t>x</a:t>
              </a:r>
            </a:p>
          </p:txBody>
        </p:sp>
      </p:grpSp>
      <p:pic>
        <p:nvPicPr>
          <p:cNvPr id="41" name="Picture 40">
            <a:extLst>
              <a:ext uri="{FF2B5EF4-FFF2-40B4-BE49-F238E27FC236}">
                <a16:creationId xmlns:a16="http://schemas.microsoft.com/office/drawing/2014/main" id="{9AE501F2-D44B-4260-825A-CFD9CECB81A9}"/>
              </a:ext>
            </a:extLst>
          </p:cNvPr>
          <p:cNvPicPr>
            <a:picLocks noChangeAspect="1"/>
          </p:cNvPicPr>
          <p:nvPr/>
        </p:nvPicPr>
        <p:blipFill>
          <a:blip r:embed="rId5"/>
          <a:stretch>
            <a:fillRect/>
          </a:stretch>
        </p:blipFill>
        <p:spPr>
          <a:xfrm>
            <a:off x="3290852" y="2625404"/>
            <a:ext cx="314872" cy="474853"/>
          </a:xfrm>
          <a:prstGeom prst="rect">
            <a:avLst/>
          </a:prstGeom>
        </p:spPr>
      </p:pic>
      <p:graphicFrame>
        <p:nvGraphicFramePr>
          <p:cNvPr id="12" name="Object 11">
            <a:extLst>
              <a:ext uri="{FF2B5EF4-FFF2-40B4-BE49-F238E27FC236}">
                <a16:creationId xmlns:a16="http://schemas.microsoft.com/office/drawing/2014/main" id="{B8569BE4-2F20-4E3F-A870-1569ECAFE212}"/>
              </a:ext>
            </a:extLst>
          </p:cNvPr>
          <p:cNvGraphicFramePr>
            <a:graphicFrameLocks noChangeAspect="1"/>
          </p:cNvGraphicFramePr>
          <p:nvPr>
            <p:extLst>
              <p:ext uri="{D42A27DB-BD31-4B8C-83A1-F6EECF244321}">
                <p14:modId xmlns:p14="http://schemas.microsoft.com/office/powerpoint/2010/main" val="2805032026"/>
              </p:ext>
            </p:extLst>
          </p:nvPr>
        </p:nvGraphicFramePr>
        <p:xfrm>
          <a:off x="4377434" y="1800183"/>
          <a:ext cx="2019300" cy="355600"/>
        </p:xfrm>
        <a:graphic>
          <a:graphicData uri="http://schemas.openxmlformats.org/presentationml/2006/ole">
            <mc:AlternateContent xmlns:mc="http://schemas.openxmlformats.org/markup-compatibility/2006">
              <mc:Choice xmlns:v="urn:schemas-microsoft-com:vml" Requires="v">
                <p:oleObj spid="_x0000_s25817" name="ChemDoodle OLE" r:id="rId8" imgW="2019240" imgH="355680" progId="CHEMDOODLEOLE.ChemDoodleEmbeddedObject.1">
                  <p:embed/>
                </p:oleObj>
              </mc:Choice>
              <mc:Fallback>
                <p:oleObj name="ChemDoodle OLE" r:id="rId8" imgW="2019240" imgH="355680" progId="CHEMDOODLEOLE.ChemDoodleEmbeddedObject.1">
                  <p:embed/>
                  <p:pic>
                    <p:nvPicPr>
                      <p:cNvPr id="0" name=""/>
                      <p:cNvPicPr/>
                      <p:nvPr/>
                    </p:nvPicPr>
                    <p:blipFill>
                      <a:blip r:embed="rId9"/>
                      <a:stretch>
                        <a:fillRect/>
                      </a:stretch>
                    </p:blipFill>
                    <p:spPr>
                      <a:xfrm>
                        <a:off x="4377434" y="1800183"/>
                        <a:ext cx="2019300" cy="355600"/>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154081C5-5DF7-4CD7-812E-A1B414658A84}"/>
              </a:ext>
            </a:extLst>
          </p:cNvPr>
          <p:cNvGrpSpPr/>
          <p:nvPr/>
        </p:nvGrpSpPr>
        <p:grpSpPr>
          <a:xfrm>
            <a:off x="4301315" y="2789670"/>
            <a:ext cx="2921000" cy="861241"/>
            <a:chOff x="4100827" y="3347424"/>
            <a:chExt cx="2921000" cy="861241"/>
          </a:xfrm>
        </p:grpSpPr>
        <p:sp>
          <p:nvSpPr>
            <p:cNvPr id="28" name="Rectangle 27"/>
            <p:cNvSpPr/>
            <p:nvPr/>
          </p:nvSpPr>
          <p:spPr>
            <a:xfrm>
              <a:off x="4671623" y="3410885"/>
              <a:ext cx="1754008" cy="711312"/>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17" name="TextBox 16"/>
            <p:cNvSpPr txBox="1"/>
            <p:nvPr/>
          </p:nvSpPr>
          <p:spPr>
            <a:xfrm>
              <a:off x="5615133" y="3908583"/>
              <a:ext cx="260008" cy="300082"/>
            </a:xfrm>
            <a:prstGeom prst="rect">
              <a:avLst/>
            </a:prstGeom>
            <a:noFill/>
          </p:spPr>
          <p:txBody>
            <a:bodyPr wrap="square" rtlCol="0">
              <a:spAutoFit/>
            </a:bodyPr>
            <a:lstStyle/>
            <a:p>
              <a:r>
                <a:rPr lang="en-CA" sz="1350" dirty="0"/>
                <a:t>x</a:t>
              </a:r>
            </a:p>
          </p:txBody>
        </p:sp>
        <p:graphicFrame>
          <p:nvGraphicFramePr>
            <p:cNvPr id="13" name="Object 12">
              <a:extLst>
                <a:ext uri="{FF2B5EF4-FFF2-40B4-BE49-F238E27FC236}">
                  <a16:creationId xmlns:a16="http://schemas.microsoft.com/office/drawing/2014/main" id="{8C6BC1F6-3597-4E9D-99A0-671626D936F3}"/>
                </a:ext>
              </a:extLst>
            </p:cNvPr>
            <p:cNvGraphicFramePr>
              <a:graphicFrameLocks noChangeAspect="1"/>
            </p:cNvGraphicFramePr>
            <p:nvPr>
              <p:extLst>
                <p:ext uri="{D42A27DB-BD31-4B8C-83A1-F6EECF244321}">
                  <p14:modId xmlns:p14="http://schemas.microsoft.com/office/powerpoint/2010/main" val="1763133219"/>
                </p:ext>
              </p:extLst>
            </p:nvPr>
          </p:nvGraphicFramePr>
          <p:xfrm>
            <a:off x="4100827" y="3347424"/>
            <a:ext cx="2921000" cy="711200"/>
          </p:xfrm>
          <a:graphic>
            <a:graphicData uri="http://schemas.openxmlformats.org/presentationml/2006/ole">
              <mc:AlternateContent xmlns:mc="http://schemas.openxmlformats.org/markup-compatibility/2006">
                <mc:Choice xmlns:v="urn:schemas-microsoft-com:vml" Requires="v">
                  <p:oleObj spid="_x0000_s25818" name="ChemDoodle OLE" r:id="rId10" imgW="2921040" imgH="711360" progId="CHEMDOODLEOLE.ChemDoodleEmbeddedObject.1">
                    <p:embed/>
                  </p:oleObj>
                </mc:Choice>
                <mc:Fallback>
                  <p:oleObj name="ChemDoodle OLE" r:id="rId10" imgW="2921040" imgH="711360" progId="CHEMDOODLEOLE.ChemDoodleEmbeddedObject.1">
                    <p:embed/>
                    <p:pic>
                      <p:nvPicPr>
                        <p:cNvPr id="0" name=""/>
                        <p:cNvPicPr/>
                        <p:nvPr/>
                      </p:nvPicPr>
                      <p:blipFill>
                        <a:blip r:embed="rId11"/>
                        <a:stretch>
                          <a:fillRect/>
                        </a:stretch>
                      </p:blipFill>
                      <p:spPr>
                        <a:xfrm>
                          <a:off x="4100827" y="3347424"/>
                          <a:ext cx="2921000" cy="711200"/>
                        </a:xfrm>
                        <a:prstGeom prst="rect">
                          <a:avLst/>
                        </a:prstGeom>
                      </p:spPr>
                    </p:pic>
                  </p:oleObj>
                </mc:Fallback>
              </mc:AlternateContent>
            </a:graphicData>
          </a:graphic>
        </p:graphicFrame>
      </p:grpSp>
      <p:sp>
        <p:nvSpPr>
          <p:cNvPr id="33" name="TextBox 32">
            <a:extLst>
              <a:ext uri="{FF2B5EF4-FFF2-40B4-BE49-F238E27FC236}">
                <a16:creationId xmlns:a16="http://schemas.microsoft.com/office/drawing/2014/main" id="{DC47C6CD-4642-410B-A7BC-6AC00CB00A6F}"/>
              </a:ext>
            </a:extLst>
          </p:cNvPr>
          <p:cNvSpPr txBox="1"/>
          <p:nvPr/>
        </p:nvSpPr>
        <p:spPr>
          <a:xfrm>
            <a:off x="2088150" y="4865371"/>
            <a:ext cx="1428340" cy="553998"/>
          </a:xfrm>
          <a:prstGeom prst="rect">
            <a:avLst/>
          </a:prstGeom>
          <a:noFill/>
        </p:spPr>
        <p:txBody>
          <a:bodyPr wrap="none" rtlCol="0">
            <a:spAutoFit/>
          </a:bodyPr>
          <a:lstStyle/>
          <a:p>
            <a:r>
              <a:rPr lang="en-CA" sz="1500" dirty="0">
                <a:latin typeface="Times New Roman" panose="02020603050405020304" pitchFamily="18" charset="0"/>
                <a:cs typeface="Times New Roman" panose="02020603050405020304" pitchFamily="18" charset="0"/>
              </a:rPr>
              <a:t>R1=Silicone</a:t>
            </a:r>
          </a:p>
          <a:p>
            <a:r>
              <a:rPr lang="en-CA" sz="1500" dirty="0">
                <a:latin typeface="Times New Roman" panose="02020603050405020304" pitchFamily="18" charset="0"/>
                <a:cs typeface="Times New Roman" panose="02020603050405020304" pitchFamily="18" charset="0"/>
              </a:rPr>
              <a:t>R2=MQT Resin</a:t>
            </a:r>
          </a:p>
        </p:txBody>
      </p:sp>
      <p:cxnSp>
        <p:nvCxnSpPr>
          <p:cNvPr id="35" name="Straight Arrow Connector 34">
            <a:extLst>
              <a:ext uri="{FF2B5EF4-FFF2-40B4-BE49-F238E27FC236}">
                <a16:creationId xmlns:a16="http://schemas.microsoft.com/office/drawing/2014/main" id="{A5244A4B-9BDF-4CEA-A12C-C7D88613E344}"/>
              </a:ext>
            </a:extLst>
          </p:cNvPr>
          <p:cNvCxnSpPr/>
          <p:nvPr/>
        </p:nvCxnSpPr>
        <p:spPr>
          <a:xfrm>
            <a:off x="2256968" y="4786557"/>
            <a:ext cx="808832"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36" name="Group 35">
            <a:extLst>
              <a:ext uri="{FF2B5EF4-FFF2-40B4-BE49-F238E27FC236}">
                <a16:creationId xmlns:a16="http://schemas.microsoft.com/office/drawing/2014/main" id="{3AF596EB-CF5D-4418-9DFA-191D394F2993}"/>
              </a:ext>
            </a:extLst>
          </p:cNvPr>
          <p:cNvGrpSpPr/>
          <p:nvPr/>
        </p:nvGrpSpPr>
        <p:grpSpPr>
          <a:xfrm>
            <a:off x="258033" y="4498262"/>
            <a:ext cx="1879600" cy="764375"/>
            <a:chOff x="748537" y="3608544"/>
            <a:chExt cx="1879600" cy="764375"/>
          </a:xfrm>
        </p:grpSpPr>
        <p:sp>
          <p:nvSpPr>
            <p:cNvPr id="37" name="Rectangle 36">
              <a:extLst>
                <a:ext uri="{FF2B5EF4-FFF2-40B4-BE49-F238E27FC236}">
                  <a16:creationId xmlns:a16="http://schemas.microsoft.com/office/drawing/2014/main" id="{70A7D688-113F-4883-8E1B-84D1C2DE870E}"/>
                </a:ext>
              </a:extLst>
            </p:cNvPr>
            <p:cNvSpPr/>
            <p:nvPr/>
          </p:nvSpPr>
          <p:spPr>
            <a:xfrm>
              <a:off x="1091988" y="3739083"/>
              <a:ext cx="1213513" cy="542561"/>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graphicFrame>
          <p:nvGraphicFramePr>
            <p:cNvPr id="38" name="Object 37">
              <a:extLst>
                <a:ext uri="{FF2B5EF4-FFF2-40B4-BE49-F238E27FC236}">
                  <a16:creationId xmlns:a16="http://schemas.microsoft.com/office/drawing/2014/main" id="{5193C3D9-4B87-4B74-BF11-33BB837DFFEB}"/>
                </a:ext>
              </a:extLst>
            </p:cNvPr>
            <p:cNvGraphicFramePr>
              <a:graphicFrameLocks noChangeAspect="1"/>
            </p:cNvGraphicFramePr>
            <p:nvPr>
              <p:extLst>
                <p:ext uri="{D42A27DB-BD31-4B8C-83A1-F6EECF244321}">
                  <p14:modId xmlns:p14="http://schemas.microsoft.com/office/powerpoint/2010/main" val="317962477"/>
                </p:ext>
              </p:extLst>
            </p:nvPr>
          </p:nvGraphicFramePr>
          <p:xfrm>
            <a:off x="748537" y="3608544"/>
            <a:ext cx="1879600" cy="673100"/>
          </p:xfrm>
          <a:graphic>
            <a:graphicData uri="http://schemas.openxmlformats.org/presentationml/2006/ole">
              <mc:AlternateContent xmlns:mc="http://schemas.openxmlformats.org/markup-compatibility/2006">
                <mc:Choice xmlns:v="urn:schemas-microsoft-com:vml" Requires="v">
                  <p:oleObj spid="_x0000_s25819" name="ChemDoodle OLE" r:id="rId12" imgW="1879560" imgH="673200" progId="CHEMDOODLEOLE.ChemDoodleEmbeddedObject.1">
                    <p:embed/>
                  </p:oleObj>
                </mc:Choice>
                <mc:Fallback>
                  <p:oleObj name="ChemDoodle OLE" r:id="rId12" imgW="1879560" imgH="673200" progId="CHEMDOODLEOLE.ChemDoodleEmbeddedObject.1">
                    <p:embed/>
                    <p:pic>
                      <p:nvPicPr>
                        <p:cNvPr id="16" name="Object 15">
                          <a:extLst>
                            <a:ext uri="{FF2B5EF4-FFF2-40B4-BE49-F238E27FC236}">
                              <a16:creationId xmlns:a16="http://schemas.microsoft.com/office/drawing/2014/main" id="{018A9ADF-A83B-49D0-989B-64117FDED41B}"/>
                            </a:ext>
                          </a:extLst>
                        </p:cNvPr>
                        <p:cNvPicPr/>
                        <p:nvPr/>
                      </p:nvPicPr>
                      <p:blipFill>
                        <a:blip r:embed="rId7"/>
                        <a:stretch>
                          <a:fillRect/>
                        </a:stretch>
                      </p:blipFill>
                      <p:spPr>
                        <a:xfrm>
                          <a:off x="748537" y="3608544"/>
                          <a:ext cx="1879600" cy="673100"/>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C130B88D-5951-45B8-BCC4-D22A5B25B71C}"/>
                </a:ext>
              </a:extLst>
            </p:cNvPr>
            <p:cNvSpPr txBox="1"/>
            <p:nvPr/>
          </p:nvSpPr>
          <p:spPr>
            <a:xfrm>
              <a:off x="1765055" y="4072837"/>
              <a:ext cx="260008" cy="300082"/>
            </a:xfrm>
            <a:prstGeom prst="rect">
              <a:avLst/>
            </a:prstGeom>
            <a:noFill/>
          </p:spPr>
          <p:txBody>
            <a:bodyPr wrap="none" rtlCol="0">
              <a:spAutoFit/>
            </a:bodyPr>
            <a:lstStyle/>
            <a:p>
              <a:r>
                <a:rPr lang="en-CA" sz="1350" dirty="0"/>
                <a:t>x</a:t>
              </a:r>
            </a:p>
          </p:txBody>
        </p:sp>
      </p:grpSp>
      <p:pic>
        <p:nvPicPr>
          <p:cNvPr id="40" name="Picture 39">
            <a:extLst>
              <a:ext uri="{FF2B5EF4-FFF2-40B4-BE49-F238E27FC236}">
                <a16:creationId xmlns:a16="http://schemas.microsoft.com/office/drawing/2014/main" id="{6B5403D4-0A69-40D4-BD3D-AFFE81D23138}"/>
              </a:ext>
            </a:extLst>
          </p:cNvPr>
          <p:cNvPicPr>
            <a:picLocks noChangeAspect="1"/>
          </p:cNvPicPr>
          <p:nvPr/>
        </p:nvPicPr>
        <p:blipFill>
          <a:blip r:embed="rId5"/>
          <a:stretch>
            <a:fillRect/>
          </a:stretch>
        </p:blipFill>
        <p:spPr>
          <a:xfrm>
            <a:off x="2218431" y="4218390"/>
            <a:ext cx="314872" cy="474853"/>
          </a:xfrm>
          <a:prstGeom prst="rect">
            <a:avLst/>
          </a:prstGeom>
        </p:spPr>
      </p:pic>
      <p:grpSp>
        <p:nvGrpSpPr>
          <p:cNvPr id="42" name="Group 41">
            <a:extLst>
              <a:ext uri="{FF2B5EF4-FFF2-40B4-BE49-F238E27FC236}">
                <a16:creationId xmlns:a16="http://schemas.microsoft.com/office/drawing/2014/main" id="{5F7E3157-7621-4089-AC3F-E78E84A91716}"/>
              </a:ext>
            </a:extLst>
          </p:cNvPr>
          <p:cNvGrpSpPr/>
          <p:nvPr/>
        </p:nvGrpSpPr>
        <p:grpSpPr>
          <a:xfrm>
            <a:off x="3012351" y="3311572"/>
            <a:ext cx="5752559" cy="2850782"/>
            <a:chOff x="3320042" y="2938885"/>
            <a:chExt cx="5752559" cy="2850782"/>
          </a:xfrm>
        </p:grpSpPr>
        <p:sp>
          <p:nvSpPr>
            <p:cNvPr id="43" name="Rectangle 42">
              <a:extLst>
                <a:ext uri="{FF2B5EF4-FFF2-40B4-BE49-F238E27FC236}">
                  <a16:creationId xmlns:a16="http://schemas.microsoft.com/office/drawing/2014/main" id="{9AF1A378-97BC-4622-9A90-E84EAE269F2F}"/>
                </a:ext>
              </a:extLst>
            </p:cNvPr>
            <p:cNvSpPr/>
            <p:nvPr/>
          </p:nvSpPr>
          <p:spPr>
            <a:xfrm rot="18018332">
              <a:off x="7388915" y="4019242"/>
              <a:ext cx="1607023" cy="711312"/>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44" name="Rectangle 43">
              <a:extLst>
                <a:ext uri="{FF2B5EF4-FFF2-40B4-BE49-F238E27FC236}">
                  <a16:creationId xmlns:a16="http://schemas.microsoft.com/office/drawing/2014/main" id="{0D475C24-C87E-4965-9937-9F4DB4904F24}"/>
                </a:ext>
              </a:extLst>
            </p:cNvPr>
            <p:cNvSpPr/>
            <p:nvPr/>
          </p:nvSpPr>
          <p:spPr>
            <a:xfrm rot="2484343" flipV="1">
              <a:off x="3749241" y="4276214"/>
              <a:ext cx="1607023" cy="711312"/>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45" name="Rectangle 44">
              <a:extLst>
                <a:ext uri="{FF2B5EF4-FFF2-40B4-BE49-F238E27FC236}">
                  <a16:creationId xmlns:a16="http://schemas.microsoft.com/office/drawing/2014/main" id="{74AEE32C-6852-45CE-B424-202F92F99844}"/>
                </a:ext>
              </a:extLst>
            </p:cNvPr>
            <p:cNvSpPr/>
            <p:nvPr/>
          </p:nvSpPr>
          <p:spPr>
            <a:xfrm>
              <a:off x="5662680" y="5023296"/>
              <a:ext cx="1754008" cy="711312"/>
            </a:xfrm>
            <a:prstGeom prst="rect">
              <a:avLst/>
            </a:prstGeom>
            <a:solidFill>
              <a:srgbClr val="FFCCC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350">
                <a:solidFill>
                  <a:schemeClr val="tx1"/>
                </a:solidFill>
              </a:endParaRPr>
            </a:p>
          </p:txBody>
        </p:sp>
        <p:sp>
          <p:nvSpPr>
            <p:cNvPr id="46" name="TextBox 45">
              <a:extLst>
                <a:ext uri="{FF2B5EF4-FFF2-40B4-BE49-F238E27FC236}">
                  <a16:creationId xmlns:a16="http://schemas.microsoft.com/office/drawing/2014/main" id="{1AB02687-0C0F-4CFE-BBB0-ED6BE5CED84A}"/>
                </a:ext>
              </a:extLst>
            </p:cNvPr>
            <p:cNvSpPr txBox="1"/>
            <p:nvPr/>
          </p:nvSpPr>
          <p:spPr>
            <a:xfrm>
              <a:off x="4224361" y="4741011"/>
              <a:ext cx="260008" cy="300082"/>
            </a:xfrm>
            <a:prstGeom prst="rect">
              <a:avLst/>
            </a:prstGeom>
            <a:noFill/>
          </p:spPr>
          <p:txBody>
            <a:bodyPr wrap="none" rtlCol="0">
              <a:spAutoFit/>
            </a:bodyPr>
            <a:lstStyle/>
            <a:p>
              <a:r>
                <a:rPr lang="en-CA" sz="1350" dirty="0"/>
                <a:t>x</a:t>
              </a:r>
            </a:p>
          </p:txBody>
        </p:sp>
        <p:sp>
          <p:nvSpPr>
            <p:cNvPr id="47" name="TextBox 46">
              <a:extLst>
                <a:ext uri="{FF2B5EF4-FFF2-40B4-BE49-F238E27FC236}">
                  <a16:creationId xmlns:a16="http://schemas.microsoft.com/office/drawing/2014/main" id="{E172C684-8007-45C4-BCCF-400146C29794}"/>
                </a:ext>
              </a:extLst>
            </p:cNvPr>
            <p:cNvSpPr txBox="1"/>
            <p:nvPr/>
          </p:nvSpPr>
          <p:spPr>
            <a:xfrm flipH="1">
              <a:off x="8580624" y="4080119"/>
              <a:ext cx="280753" cy="300082"/>
            </a:xfrm>
            <a:prstGeom prst="rect">
              <a:avLst/>
            </a:prstGeom>
            <a:noFill/>
          </p:spPr>
          <p:txBody>
            <a:bodyPr wrap="square" rtlCol="0">
              <a:spAutoFit/>
            </a:bodyPr>
            <a:lstStyle/>
            <a:p>
              <a:r>
                <a:rPr lang="en-CA" sz="1350" dirty="0"/>
                <a:t>x</a:t>
              </a:r>
            </a:p>
          </p:txBody>
        </p:sp>
        <p:sp>
          <p:nvSpPr>
            <p:cNvPr id="48" name="TextBox 47">
              <a:extLst>
                <a:ext uri="{FF2B5EF4-FFF2-40B4-BE49-F238E27FC236}">
                  <a16:creationId xmlns:a16="http://schemas.microsoft.com/office/drawing/2014/main" id="{BD5579E2-E4FC-484F-A46E-EF4016E058F0}"/>
                </a:ext>
              </a:extLst>
            </p:cNvPr>
            <p:cNvSpPr txBox="1"/>
            <p:nvPr/>
          </p:nvSpPr>
          <p:spPr>
            <a:xfrm>
              <a:off x="6592933" y="5489585"/>
              <a:ext cx="260008" cy="300082"/>
            </a:xfrm>
            <a:prstGeom prst="rect">
              <a:avLst/>
            </a:prstGeom>
            <a:noFill/>
          </p:spPr>
          <p:txBody>
            <a:bodyPr wrap="none" rtlCol="0">
              <a:spAutoFit/>
            </a:bodyPr>
            <a:lstStyle/>
            <a:p>
              <a:r>
                <a:rPr lang="en-CA" sz="1350" dirty="0"/>
                <a:t>x</a:t>
              </a:r>
            </a:p>
          </p:txBody>
        </p:sp>
        <p:graphicFrame>
          <p:nvGraphicFramePr>
            <p:cNvPr id="49" name="Object 48">
              <a:extLst>
                <a:ext uri="{FF2B5EF4-FFF2-40B4-BE49-F238E27FC236}">
                  <a16:creationId xmlns:a16="http://schemas.microsoft.com/office/drawing/2014/main" id="{196CE122-6F75-46C5-803B-A50434A21CD6}"/>
                </a:ext>
              </a:extLst>
            </p:cNvPr>
            <p:cNvGraphicFramePr>
              <a:graphicFrameLocks noChangeAspect="1"/>
            </p:cNvGraphicFramePr>
            <p:nvPr>
              <p:extLst>
                <p:ext uri="{D42A27DB-BD31-4B8C-83A1-F6EECF244321}">
                  <p14:modId xmlns:p14="http://schemas.microsoft.com/office/powerpoint/2010/main" val="1559178585"/>
                </p:ext>
              </p:extLst>
            </p:nvPr>
          </p:nvGraphicFramePr>
          <p:xfrm>
            <a:off x="3320042" y="2938885"/>
            <a:ext cx="5752559" cy="2742092"/>
          </p:xfrm>
          <a:graphic>
            <a:graphicData uri="http://schemas.openxmlformats.org/presentationml/2006/ole">
              <mc:AlternateContent xmlns:mc="http://schemas.openxmlformats.org/markup-compatibility/2006">
                <mc:Choice xmlns:v="urn:schemas-microsoft-com:vml" Requires="v">
                  <p:oleObj spid="_x0000_s25820" name="ChemDoodle OLE" r:id="rId13" imgW="6261120" imgH="2984400" progId="CHEMDOODLEOLE.ChemDoodleEmbeddedObject.1">
                    <p:embed/>
                  </p:oleObj>
                </mc:Choice>
                <mc:Fallback>
                  <p:oleObj name="ChemDoodle OLE" r:id="rId13" imgW="6261120" imgH="2984400" progId="CHEMDOODLEOLE.ChemDoodleEmbeddedObject.1">
                    <p:embed/>
                    <p:pic>
                      <p:nvPicPr>
                        <p:cNvPr id="11" name="Object 10">
                          <a:extLst>
                            <a:ext uri="{FF2B5EF4-FFF2-40B4-BE49-F238E27FC236}">
                              <a16:creationId xmlns:a16="http://schemas.microsoft.com/office/drawing/2014/main" id="{F6CF8C57-0F03-45B8-AE90-991E3599C74D}"/>
                            </a:ext>
                          </a:extLst>
                        </p:cNvPr>
                        <p:cNvPicPr/>
                        <p:nvPr/>
                      </p:nvPicPr>
                      <p:blipFill>
                        <a:blip r:embed="rId14"/>
                        <a:stretch>
                          <a:fillRect/>
                        </a:stretch>
                      </p:blipFill>
                      <p:spPr>
                        <a:xfrm>
                          <a:off x="3320042" y="2938885"/>
                          <a:ext cx="5752559" cy="2742092"/>
                        </a:xfrm>
                        <a:prstGeom prst="rect">
                          <a:avLst/>
                        </a:prstGeom>
                      </p:spPr>
                    </p:pic>
                  </p:oleObj>
                </mc:Fallback>
              </mc:AlternateContent>
            </a:graphicData>
          </a:graphic>
        </p:graphicFrame>
      </p:grpSp>
      <p:sp>
        <p:nvSpPr>
          <p:cNvPr id="50" name="TextBox 49">
            <a:extLst>
              <a:ext uri="{FF2B5EF4-FFF2-40B4-BE49-F238E27FC236}">
                <a16:creationId xmlns:a16="http://schemas.microsoft.com/office/drawing/2014/main" id="{8FC79BA9-E72D-4140-8275-66E45230BDAF}"/>
              </a:ext>
            </a:extLst>
          </p:cNvPr>
          <p:cNvSpPr txBox="1"/>
          <p:nvPr/>
        </p:nvSpPr>
        <p:spPr>
          <a:xfrm>
            <a:off x="268992" y="5680977"/>
            <a:ext cx="4171335" cy="1077218"/>
          </a:xfrm>
          <a:prstGeom prst="rect">
            <a:avLst/>
          </a:prstGeom>
          <a:noFill/>
        </p:spPr>
        <p:txBody>
          <a:bodyPr wrap="none" rtlCol="0">
            <a:spAutoFit/>
          </a:bodyPr>
          <a:lstStyle/>
          <a:p>
            <a:r>
              <a:rPr lang="en-CA" sz="3200" dirty="0">
                <a:latin typeface="Arial" panose="020B0604020202020204" pitchFamily="34" charset="0"/>
                <a:cs typeface="Arial" panose="020B0604020202020204" pitchFamily="34" charset="0"/>
              </a:rPr>
              <a:t>The flexible silicone is</a:t>
            </a:r>
          </a:p>
          <a:p>
            <a:r>
              <a:rPr lang="en-CA" sz="3200" dirty="0">
                <a:latin typeface="Arial" panose="020B0604020202020204" pitchFamily="34" charset="0"/>
                <a:cs typeface="Arial" panose="020B0604020202020204" pitchFamily="34" charset="0"/>
              </a:rPr>
              <a:t>in the backbone.</a:t>
            </a:r>
          </a:p>
        </p:txBody>
      </p:sp>
    </p:spTree>
    <p:extLst>
      <p:ext uri="{BB962C8B-B14F-4D97-AF65-F5344CB8AC3E}">
        <p14:creationId xmlns:p14="http://schemas.microsoft.com/office/powerpoint/2010/main" val="3370646934"/>
      </p:ext>
    </p:extLst>
  </p:cSld>
  <p:clrMapOvr>
    <a:masterClrMapping/>
  </p:clrMapOvr>
</p:sld>
</file>

<file path=ppt/theme/theme1.xml><?xml version="1.0" encoding="utf-8"?>
<a:theme xmlns:a="http://schemas.openxmlformats.org/drawingml/2006/main" name="Slides WB 2019 Siltech Final">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ltech WB slides draft" id="{3B014243-85FD-42D8-A5BA-6CA9F6E11D5C}" vid="{3FB105BD-7BB2-4C20-9A0C-23832FADDA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Slides WB 2019 Siltech Final</Template>
  <TotalTime>1934</TotalTime>
  <Words>3677</Words>
  <Application>Microsoft Office PowerPoint</Application>
  <PresentationFormat>On-screen Show (4:3)</PresentationFormat>
  <Paragraphs>1013</Paragraphs>
  <Slides>40</Slides>
  <Notes>20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7" baseType="lpstr">
      <vt:lpstr>Annie BTN</vt:lpstr>
      <vt:lpstr>Arial</vt:lpstr>
      <vt:lpstr>Calibri</vt:lpstr>
      <vt:lpstr>Times New Roman</vt:lpstr>
      <vt:lpstr>Slides WB 2019 Siltech Final</vt:lpstr>
      <vt:lpstr>ChemDoodle OLE</vt:lpstr>
      <vt:lpstr>Document</vt:lpstr>
      <vt:lpstr>NOVEL ENERGY CURED MERCAPTO FUNCTIONAL SILICON Q RESIN MATERIALS FOR 3D PRINTING</vt:lpstr>
      <vt:lpstr>Problem: Elongation</vt:lpstr>
      <vt:lpstr>PowerPoint Presentation</vt:lpstr>
      <vt:lpstr>PowerPoint Presentation</vt:lpstr>
      <vt:lpstr>PowerPoint Presentation</vt:lpstr>
      <vt:lpstr>Polymers from Condensation Reactions</vt:lpstr>
      <vt:lpstr>Acrylate Silicone UV coating</vt:lpstr>
      <vt:lpstr>Free Radical Polymerization</vt:lpstr>
      <vt:lpstr>Polymers from Thiol Ene Reaction</vt:lpstr>
      <vt:lpstr>Silicon Nomenclature</vt:lpstr>
      <vt:lpstr>Formulation</vt:lpstr>
      <vt:lpstr>MQT(SH) Silicon Resins </vt:lpstr>
      <vt:lpstr>M(vinyl)QT Silicon Resins</vt:lpstr>
      <vt:lpstr>Experimental</vt:lpstr>
      <vt:lpstr>3D Printing</vt:lpstr>
      <vt:lpstr>SH/Vinyl Ratio</vt:lpstr>
      <vt:lpstr>Example SH208 (0Q)</vt:lpstr>
      <vt:lpstr>Amount of Q in MQT(SH)</vt:lpstr>
      <vt:lpstr>Adjusted SiH/Vinyl</vt:lpstr>
      <vt:lpstr>Effect of Changing Ratio</vt:lpstr>
      <vt:lpstr>Adding more Reactive Diluent</vt:lpstr>
      <vt:lpstr>Impact of M(Vinyl)/Q </vt:lpstr>
      <vt:lpstr>PowerPoint Presentation</vt:lpstr>
      <vt:lpstr>Impact of Diluent Vinyl Content</vt:lpstr>
      <vt:lpstr>PowerPoint Presentation</vt:lpstr>
      <vt:lpstr>Vinyl in VQ Resin</vt:lpstr>
      <vt:lpstr>Vinyl in VQ Resin</vt:lpstr>
      <vt:lpstr>More Diluent for Tear Strength</vt:lpstr>
      <vt:lpstr>Impact of T Groups</vt:lpstr>
      <vt:lpstr>PowerPoint Presentation</vt:lpstr>
      <vt:lpstr>Vinyl Content VQ Resins (T=0)</vt:lpstr>
      <vt:lpstr>Vinyl Content VQ Resins (T=0)</vt:lpstr>
      <vt:lpstr>3D Printing </vt:lpstr>
      <vt:lpstr>PowerPoint Presentation</vt:lpstr>
      <vt:lpstr>PowerPoint Presentation</vt:lpstr>
      <vt:lpstr>PowerPoint Presentation</vt:lpstr>
      <vt:lpstr>PowerPoint Presentation</vt:lpstr>
      <vt:lpstr>Conclusions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Bobert</dc:creator>
  <cp:lastModifiedBy>Bobert</cp:lastModifiedBy>
  <cp:revision>69</cp:revision>
  <cp:lastPrinted>2020-01-30T19:21:37Z</cp:lastPrinted>
  <dcterms:created xsi:type="dcterms:W3CDTF">2020-01-28T18:33:02Z</dcterms:created>
  <dcterms:modified xsi:type="dcterms:W3CDTF">2020-02-22T19:25:58Z</dcterms:modified>
</cp:coreProperties>
</file>